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7559675" cx="10691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q5ocutYUM7jT4MfR9IteJk9sl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customschemas.google.com/relationships/presentationmetadata" Target="meta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306"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 name="Shape 17"/>
        <p:cNvGrpSpPr/>
        <p:nvPr/>
      </p:nvGrpSpPr>
      <p:grpSpPr>
        <a:xfrm>
          <a:off x="0" y="0"/>
          <a:ext cx="0" cy="0"/>
          <a:chOff x="0" y="0"/>
          <a:chExt cx="0" cy="0"/>
        </a:xfrm>
      </p:grpSpPr>
      <p:sp>
        <p:nvSpPr>
          <p:cNvPr id="18" name="Google Shape;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 name="Google Shape;19;p1: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aca00eae1_1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279400" rtl="0" algn="l">
              <a:lnSpc>
                <a:spcPct val="100000"/>
              </a:lnSpc>
              <a:spcBef>
                <a:spcPts val="0"/>
              </a:spcBef>
              <a:spcAft>
                <a:spcPts val="0"/>
              </a:spcAft>
              <a:buNone/>
            </a:pPr>
            <a:r>
              <a:rPr b="1" lang="en-US" sz="1200">
                <a:solidFill>
                  <a:srgbClr val="333333"/>
                </a:solidFill>
                <a:latin typeface="Georgia"/>
                <a:ea typeface="Georgia"/>
                <a:cs typeface="Georgia"/>
                <a:sym typeface="Georgia"/>
              </a:rPr>
              <a:t>Marker-based AR:</a:t>
            </a:r>
            <a:r>
              <a:rPr lang="en-US" sz="1200">
                <a:solidFill>
                  <a:srgbClr val="333333"/>
                </a:solidFill>
                <a:latin typeface="Georgia"/>
                <a:ea typeface="Georgia"/>
                <a:cs typeface="Georgia"/>
                <a:sym typeface="Georgia"/>
              </a:rPr>
              <a:t> This generally involves tracking a camera against a planar texture pattern, but sometimes also a 3D object.</a:t>
            </a:r>
            <a:br>
              <a:rPr lang="en-US" sz="1200">
                <a:solidFill>
                  <a:srgbClr val="333333"/>
                </a:solidFill>
                <a:latin typeface="Georgia"/>
                <a:ea typeface="Georgia"/>
                <a:cs typeface="Georgia"/>
                <a:sym typeface="Georgia"/>
              </a:rPr>
            </a:br>
            <a:r>
              <a:rPr lang="en-US" sz="1200">
                <a:solidFill>
                  <a:srgbClr val="333333"/>
                </a:solidFill>
                <a:latin typeface="Georgia"/>
                <a:ea typeface="Georgia"/>
                <a:cs typeface="Georgia"/>
                <a:sym typeface="Georgia"/>
              </a:rPr>
              <a:t>Key algorithms include interest point detection and matching [2], as well as RANSAC to filter out erroneous matches, plus a basic geometric model of the scene, such as a homography or essential/fundamental matrix.</a:t>
            </a:r>
            <a:endParaRPr sz="1200">
              <a:solidFill>
                <a:srgbClr val="333333"/>
              </a:solidFill>
              <a:latin typeface="Georgia"/>
              <a:ea typeface="Georgia"/>
              <a:cs typeface="Georgia"/>
              <a:sym typeface="Georgia"/>
            </a:endParaRPr>
          </a:p>
          <a:p>
            <a:pPr indent="0" lvl="0" marL="0" rtl="0" algn="l">
              <a:spcBef>
                <a:spcPts val="0"/>
              </a:spcBef>
              <a:spcAft>
                <a:spcPts val="0"/>
              </a:spcAft>
              <a:buNone/>
            </a:pPr>
            <a:r>
              <a:t/>
            </a:r>
            <a:endParaRPr/>
          </a:p>
        </p:txBody>
      </p:sp>
      <p:sp>
        <p:nvSpPr>
          <p:cNvPr id="108" name="Google Shape;108;g5aca00eae1_1_76: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aca00eae1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279400" rtl="0" algn="l">
              <a:lnSpc>
                <a:spcPct val="115000"/>
              </a:lnSpc>
              <a:spcBef>
                <a:spcPts val="0"/>
              </a:spcBef>
              <a:spcAft>
                <a:spcPts val="0"/>
              </a:spcAft>
              <a:buNone/>
            </a:pPr>
            <a:r>
              <a:rPr b="1" lang="en-US" sz="1200">
                <a:solidFill>
                  <a:srgbClr val="333333"/>
                </a:solidFill>
                <a:latin typeface="Georgia"/>
                <a:ea typeface="Georgia"/>
                <a:cs typeface="Georgia"/>
                <a:sym typeface="Georgia"/>
              </a:rPr>
              <a:t>Marker-less AR:</a:t>
            </a:r>
            <a:r>
              <a:rPr lang="en-US" sz="1200">
                <a:solidFill>
                  <a:srgbClr val="333333"/>
                </a:solidFill>
                <a:latin typeface="Georgia"/>
                <a:ea typeface="Georgia"/>
                <a:cs typeface="Georgia"/>
                <a:sym typeface="Georgia"/>
              </a:rPr>
              <a:t> Here you don’t have to put pre-specified markers in the scene, so the system can run in many environments right out of the box. </a:t>
            </a:r>
            <a:br>
              <a:rPr lang="en-US" sz="1200">
                <a:solidFill>
                  <a:srgbClr val="333333"/>
                </a:solidFill>
                <a:latin typeface="Georgia"/>
                <a:ea typeface="Georgia"/>
                <a:cs typeface="Georgia"/>
                <a:sym typeface="Georgia"/>
              </a:rPr>
            </a:br>
            <a:r>
              <a:rPr lang="en-US" sz="1200">
                <a:solidFill>
                  <a:srgbClr val="333333"/>
                </a:solidFill>
                <a:latin typeface="Georgia"/>
                <a:ea typeface="Georgia"/>
                <a:cs typeface="Georgia"/>
                <a:sym typeface="Georgia"/>
              </a:rPr>
              <a:t>Key algorithms include visual odometry and visual-inertial odometry.</a:t>
            </a:r>
            <a:endParaRPr sz="1200">
              <a:solidFill>
                <a:srgbClr val="333333"/>
              </a:solidFill>
              <a:latin typeface="Georgia"/>
              <a:ea typeface="Georgia"/>
              <a:cs typeface="Georgia"/>
              <a:sym typeface="Georgia"/>
            </a:endParaRPr>
          </a:p>
          <a:p>
            <a:pPr indent="0" lvl="0" marL="0" rtl="0" algn="l">
              <a:spcBef>
                <a:spcPts val="2300"/>
              </a:spcBef>
              <a:spcAft>
                <a:spcPts val="0"/>
              </a:spcAft>
              <a:buNone/>
            </a:pPr>
            <a:r>
              <a:t/>
            </a:r>
            <a:endParaRPr/>
          </a:p>
        </p:txBody>
      </p:sp>
      <p:sp>
        <p:nvSpPr>
          <p:cNvPr id="118" name="Google Shape;118;g5aca00eae1_1_9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ca00eae1_1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5aca00eae1_1_119: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aca00eae1_1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5aca00eae1_1_106: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aca00eae1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solidFill>
                  <a:srgbClr val="212121"/>
                </a:solidFill>
                <a:highlight>
                  <a:srgbClr val="FFFFFF"/>
                </a:highlight>
                <a:latin typeface="Arial"/>
                <a:ea typeface="Arial"/>
                <a:cs typeface="Arial"/>
                <a:sym typeface="Arial"/>
              </a:rPr>
              <a:t>Many modern devices already support Augmented reality. From smartphones and tablets to gadgets like Google Glass or handheld devices, and these technologies continue to evolve. For processing and projection, AR devices and hardware, first of all, have requirements such as </a:t>
            </a:r>
            <a:r>
              <a:rPr b="1" lang="en-US" sz="1350">
                <a:solidFill>
                  <a:srgbClr val="212121"/>
                </a:solidFill>
                <a:highlight>
                  <a:srgbClr val="FFFFFF"/>
                </a:highlight>
                <a:latin typeface="Arial"/>
                <a:ea typeface="Arial"/>
                <a:cs typeface="Arial"/>
                <a:sym typeface="Arial"/>
              </a:rPr>
              <a:t>sensors, cameras, accelerometer, gyroscope, digital compass, GPS, CPU, displays,</a:t>
            </a:r>
            <a:r>
              <a:rPr lang="en-US" sz="1350">
                <a:solidFill>
                  <a:srgbClr val="212121"/>
                </a:solidFill>
                <a:highlight>
                  <a:srgbClr val="FFFFFF"/>
                </a:highlight>
                <a:latin typeface="Arial"/>
                <a:ea typeface="Arial"/>
                <a:cs typeface="Arial"/>
                <a:sym typeface="Arial"/>
              </a:rPr>
              <a:t> and things we’ve already mentioned.</a:t>
            </a:r>
            <a:endParaRPr sz="1350">
              <a:solidFill>
                <a:srgbClr val="212121"/>
              </a:solidFill>
              <a:highlight>
                <a:srgbClr val="FFFFFF"/>
              </a:highlight>
              <a:latin typeface="Arial"/>
              <a:ea typeface="Arial"/>
              <a:cs typeface="Arial"/>
              <a:sym typeface="Arial"/>
            </a:endParaRPr>
          </a:p>
          <a:p>
            <a:pPr indent="0" lvl="0" marL="0" rtl="0" algn="l">
              <a:spcBef>
                <a:spcPts val="0"/>
              </a:spcBef>
              <a:spcAft>
                <a:spcPts val="0"/>
              </a:spcAft>
              <a:buNone/>
            </a:pPr>
            <a:r>
              <a:t/>
            </a:r>
            <a:endParaRPr sz="1350">
              <a:solidFill>
                <a:srgbClr val="212121"/>
              </a:solidFill>
              <a:highlight>
                <a:srgbClr val="FFFFFF"/>
              </a:highlight>
              <a:latin typeface="Arial"/>
              <a:ea typeface="Arial"/>
              <a:cs typeface="Arial"/>
              <a:sym typeface="Arial"/>
            </a:endParaRPr>
          </a:p>
        </p:txBody>
      </p:sp>
      <p:sp>
        <p:nvSpPr>
          <p:cNvPr id="147" name="Google Shape;147;g5aca00eae1_1_6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aca00eae1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5aca00eae1_1_164: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ca00eae1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5aca00eae1_3_3: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aca00eae1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5aca00eae1_3_11: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aca00eae1_3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5aca00eae1_3_52: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aca00eae1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5aca00eae1_3_19: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2: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aca00eae1_4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5aca00eae1_4_17: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aca00eae1_4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5aca00eae1_4_24: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aca00eae1_3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5aca00eae1_3_42: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7: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3: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5aca00eae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5aca00eae1_0_3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af9cc5fad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5af9cc5fad_0_3: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aca00eae1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g5aca00eae1_0_38: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aca00eae1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g5aca00eae1_1_39: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aca00eae1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solidFill>
                  <a:srgbClr val="212121"/>
                </a:solidFill>
                <a:latin typeface="Arial"/>
                <a:ea typeface="Arial"/>
                <a:cs typeface="Arial"/>
                <a:sym typeface="Arial"/>
              </a:rPr>
              <a:t>What is Augmented Reality for many of us implies a technical side, i.e. how does AR work? For AR a certain range of data (images, animations, videos, 3D models) may be used and people will see the result in both natural and synthetic light. Also, users are aware of being in the real world which is advanced by computer vision, unlike in VR.</a:t>
            </a:r>
            <a:endParaRPr sz="1400">
              <a:solidFill>
                <a:srgbClr val="212121"/>
              </a:solidFill>
              <a:latin typeface="Arial"/>
              <a:ea typeface="Arial"/>
              <a:cs typeface="Arial"/>
              <a:sym typeface="Arial"/>
            </a:endParaRPr>
          </a:p>
          <a:p>
            <a:pPr indent="0" lvl="0" marL="0" rtl="0" algn="l">
              <a:spcBef>
                <a:spcPts val="0"/>
              </a:spcBef>
              <a:spcAft>
                <a:spcPts val="0"/>
              </a:spcAft>
              <a:buNone/>
            </a:pPr>
            <a:r>
              <a:t/>
            </a:r>
            <a:endParaRPr/>
          </a:p>
        </p:txBody>
      </p:sp>
      <p:sp>
        <p:nvSpPr>
          <p:cNvPr id="91" name="Google Shape;91;g5aca00eae1_1_49: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aca00eae1_1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400">
              <a:solidFill>
                <a:srgbClr val="212121"/>
              </a:solidFill>
              <a:latin typeface="Arial"/>
              <a:ea typeface="Arial"/>
              <a:cs typeface="Arial"/>
              <a:sym typeface="Arial"/>
            </a:endParaRPr>
          </a:p>
          <a:p>
            <a:pPr indent="0" lvl="0" marL="0" rtl="0" algn="l">
              <a:spcBef>
                <a:spcPts val="0"/>
              </a:spcBef>
              <a:spcAft>
                <a:spcPts val="0"/>
              </a:spcAft>
              <a:buNone/>
            </a:pPr>
            <a:r>
              <a:t/>
            </a:r>
            <a:endParaRPr/>
          </a:p>
        </p:txBody>
      </p:sp>
      <p:sp>
        <p:nvSpPr>
          <p:cNvPr id="100" name="Google Shape;100;g5aca00eae1_1_142: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p:cSld name="제목 슬라이드">
    <p:spTree>
      <p:nvGrpSpPr>
        <p:cNvPr id="10" name="Shape 10"/>
        <p:cNvGrpSpPr/>
        <p:nvPr/>
      </p:nvGrpSpPr>
      <p:grpSpPr>
        <a:xfrm>
          <a:off x="0" y="0"/>
          <a:ext cx="0" cy="0"/>
          <a:chOff x="0" y="0"/>
          <a:chExt cx="0" cy="0"/>
        </a:xfrm>
      </p:grpSpPr>
      <p:pic>
        <p:nvPicPr>
          <p:cNvPr id="11" name="Google Shape;11;p9"/>
          <p:cNvPicPr preferRelativeResize="0"/>
          <p:nvPr/>
        </p:nvPicPr>
        <p:blipFill rotWithShape="1">
          <a:blip r:embed="rId2">
            <a:alphaModFix/>
          </a:blip>
          <a:srcRect b="0" l="0" r="0" t="0"/>
          <a:stretch/>
        </p:blipFill>
        <p:spPr>
          <a:xfrm>
            <a:off x="0" y="519"/>
            <a:ext cx="10691813" cy="75586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p:cSld name="제목 및 내용">
    <p:spTree>
      <p:nvGrpSpPr>
        <p:cNvPr id="12" name="Shape 12"/>
        <p:cNvGrpSpPr/>
        <p:nvPr/>
      </p:nvGrpSpPr>
      <p:grpSpPr>
        <a:xfrm>
          <a:off x="0" y="0"/>
          <a:ext cx="0" cy="0"/>
          <a:chOff x="0" y="0"/>
          <a:chExt cx="0" cy="0"/>
        </a:xfrm>
      </p:grpSpPr>
      <p:pic>
        <p:nvPicPr>
          <p:cNvPr id="13" name="Google Shape;13;p10"/>
          <p:cNvPicPr preferRelativeResize="0"/>
          <p:nvPr/>
        </p:nvPicPr>
        <p:blipFill rotWithShape="1">
          <a:blip r:embed="rId2">
            <a:alphaModFix/>
          </a:blip>
          <a:srcRect b="0" l="0" r="0" t="0"/>
          <a:stretch/>
        </p:blipFill>
        <p:spPr>
          <a:xfrm>
            <a:off x="0" y="519"/>
            <a:ext cx="10691813" cy="75586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p:cSld name="구역 머리글">
    <p:spTree>
      <p:nvGrpSpPr>
        <p:cNvPr id="14" name="Shape 14"/>
        <p:cNvGrpSpPr/>
        <p:nvPr/>
      </p:nvGrpSpPr>
      <p:grpSpPr>
        <a:xfrm>
          <a:off x="0" y="0"/>
          <a:ext cx="0" cy="0"/>
          <a:chOff x="0" y="0"/>
          <a:chExt cx="0" cy="0"/>
        </a:xfrm>
      </p:grpSpPr>
      <p:pic>
        <p:nvPicPr>
          <p:cNvPr id="15" name="Google Shape;15;p11"/>
          <p:cNvPicPr preferRelativeResize="0"/>
          <p:nvPr/>
        </p:nvPicPr>
        <p:blipFill rotWithShape="1">
          <a:blip r:embed="rId2">
            <a:alphaModFix/>
          </a:blip>
          <a:srcRect b="0" l="0" r="0" t="0"/>
          <a:stretch/>
        </p:blipFill>
        <p:spPr>
          <a:xfrm>
            <a:off x="0" y="519"/>
            <a:ext cx="10691813" cy="75586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p:cSld name="콘텐츠 2개">
    <p:bg>
      <p:bgPr>
        <a:solidFill>
          <a:schemeClr val="lt2"/>
        </a:solidFill>
      </p:bgPr>
    </p:bg>
    <p:spTree>
      <p:nvGrpSpPr>
        <p:cNvPr id="16"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TuYtG6XcIbw" TargetMode="External"/><Relationship Id="rId4" Type="http://schemas.openxmlformats.org/officeDocument/2006/relationships/image" Target="../media/image3.jp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www.youtube.com/watch?v=bPqYoa0gY2M" TargetMode="External"/><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www.youtube.com/watch?v=qMGVCMucrsc" TargetMode="External"/><Relationship Id="rId5"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itunes.apple.com/us/app/ikea-place/id1279244498?mt=8" TargetMode="External"/><Relationship Id="rId4" Type="http://schemas.openxmlformats.org/officeDocument/2006/relationships/hyperlink" Target="http://www.youtube.com/watch?v=qQZIzbuymrw" TargetMode="External"/><Relationship Id="rId5"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lay.google.com/store/apps/details?id=com.wayfair.wayfair&amp;hl=en" TargetMode="External"/><Relationship Id="rId4" Type="http://schemas.openxmlformats.org/officeDocument/2006/relationships/hyperlink" Target="http://www.youtube.com/watch?v=-W4KtSTrnJ4" TargetMode="External"/><Relationship Id="rId5"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lay.google.com/store/apps/details?id=com.lowes.vision&amp;hl=en" TargetMode="External"/><Relationship Id="rId4" Type="http://schemas.openxmlformats.org/officeDocument/2006/relationships/hyperlink" Target="http://www.youtube.com/watch?v=2iPH5ZoTWs4" TargetMode="External"/><Relationship Id="rId5"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ahmadxon/Programming-Computer-Vision-with-Python-Notebook/tree/master/Homeworks/Homework_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JhVSzsKcj2CVrKRfFzcxHbIjF82wyeuF/view"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iJrgShlnnhS4650mUWxeuJuF2j5MebU_/view"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5AxFmCNBPuTsCQbDJJy5OuRvSXCrIo68/view" TargetMode="Externa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 name="Shape 20"/>
        <p:cNvGrpSpPr/>
        <p:nvPr/>
      </p:nvGrpSpPr>
      <p:grpSpPr>
        <a:xfrm>
          <a:off x="0" y="0"/>
          <a:ext cx="0" cy="0"/>
          <a:chOff x="0" y="0"/>
          <a:chExt cx="0" cy="0"/>
        </a:xfrm>
      </p:grpSpPr>
      <p:sp>
        <p:nvSpPr>
          <p:cNvPr id="21" name="Google Shape;21;p1"/>
          <p:cNvSpPr txBox="1"/>
          <p:nvPr/>
        </p:nvSpPr>
        <p:spPr>
          <a:xfrm>
            <a:off x="5830600" y="2435096"/>
            <a:ext cx="4662300" cy="774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en-US" sz="3000">
                <a:solidFill>
                  <a:srgbClr val="262626"/>
                </a:solidFill>
              </a:rPr>
              <a:t>Augmented Reality</a:t>
            </a:r>
            <a:endParaRPr sz="3000">
              <a:solidFill>
                <a:schemeClr val="dk1"/>
              </a:solidFill>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2" name="Google Shape;22;p1"/>
          <p:cNvSpPr/>
          <p:nvPr/>
        </p:nvSpPr>
        <p:spPr>
          <a:xfrm>
            <a:off x="5458416" y="2360336"/>
            <a:ext cx="5597100" cy="2697000"/>
          </a:xfrm>
          <a:prstGeom prst="rect">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1"/>
          <p:cNvSpPr txBox="1"/>
          <p:nvPr/>
        </p:nvSpPr>
        <p:spPr>
          <a:xfrm>
            <a:off x="7628325" y="3807950"/>
            <a:ext cx="2910900" cy="45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Ph.D.</a:t>
            </a:r>
            <a:r>
              <a:rPr b="0" i="0" lang="en-US" sz="1800" u="none" cap="none" strike="noStrike">
                <a:solidFill>
                  <a:schemeClr val="dk1"/>
                </a:solidFill>
                <a:latin typeface="Calibri"/>
                <a:ea typeface="Calibri"/>
                <a:cs typeface="Calibri"/>
                <a:sym typeface="Calibri"/>
              </a:rPr>
              <a:t> Kamolov Ahmadhon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1"/>
          <p:cNvSpPr txBox="1"/>
          <p:nvPr/>
        </p:nvSpPr>
        <p:spPr>
          <a:xfrm>
            <a:off x="7628325" y="3482027"/>
            <a:ext cx="3074700" cy="45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Prof. Lee Byung Gook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
          <p:cNvSpPr txBox="1"/>
          <p:nvPr/>
        </p:nvSpPr>
        <p:spPr>
          <a:xfrm>
            <a:off x="6071900" y="3482025"/>
            <a:ext cx="1204800" cy="45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Instructor: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1"/>
          <p:cNvSpPr txBox="1"/>
          <p:nvPr/>
        </p:nvSpPr>
        <p:spPr>
          <a:xfrm>
            <a:off x="6071900" y="3786825"/>
            <a:ext cx="1204800" cy="45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Student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1"/>
          <p:cNvSpPr txBox="1"/>
          <p:nvPr/>
        </p:nvSpPr>
        <p:spPr>
          <a:xfrm>
            <a:off x="7628325" y="4091627"/>
            <a:ext cx="3074700" cy="45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Computer Vision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1"/>
          <p:cNvSpPr txBox="1"/>
          <p:nvPr/>
        </p:nvSpPr>
        <p:spPr>
          <a:xfrm>
            <a:off x="6071900" y="4091625"/>
            <a:ext cx="1204800" cy="45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Subject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g5aca00eae1_1_76"/>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Types of Augmented Reality</a:t>
            </a:r>
            <a:endParaRPr sz="2400">
              <a:solidFill>
                <a:schemeClr val="dk1"/>
              </a:solidFill>
              <a:latin typeface="Arial"/>
              <a:ea typeface="Arial"/>
              <a:cs typeface="Arial"/>
              <a:sym typeface="Arial"/>
            </a:endParaRPr>
          </a:p>
        </p:txBody>
      </p:sp>
      <p:sp>
        <p:nvSpPr>
          <p:cNvPr id="111" name="Google Shape;111;g5aca00eae1_1_76"/>
          <p:cNvSpPr/>
          <p:nvPr/>
        </p:nvSpPr>
        <p:spPr>
          <a:xfrm>
            <a:off x="4421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2" name="Google Shape;112;g5aca00eae1_1_76"/>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13" name="Google Shape;113;g5aca00eae1_1_76"/>
          <p:cNvSpPr txBox="1"/>
          <p:nvPr/>
        </p:nvSpPr>
        <p:spPr>
          <a:xfrm>
            <a:off x="633050" y="2678250"/>
            <a:ext cx="4344900" cy="3023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US">
                <a:solidFill>
                  <a:schemeClr val="dk1"/>
                </a:solidFill>
              </a:rPr>
              <a:t>Marker-based AR. </a:t>
            </a:r>
            <a:r>
              <a:rPr lang="en-US">
                <a:solidFill>
                  <a:schemeClr val="dk1"/>
                </a:solidFill>
              </a:rPr>
              <a:t>Some also call it to image recognition, as it requires a special visual object and a camera to scan it. It may be anything, from a printed QR code to special signs. The AR device also calculates the position and orientation of a marker to position the content, in some cases. Thus, a marker initiates digital animations for users to view, and so images in a magazine may turn into 3D models.</a:t>
            </a:r>
            <a:endParaRPr>
              <a:solidFill>
                <a:schemeClr val="dk1"/>
              </a:solidFill>
            </a:endParaRPr>
          </a:p>
        </p:txBody>
      </p:sp>
      <p:pic>
        <p:nvPicPr>
          <p:cNvPr id="114" name="Google Shape;114;g5aca00eae1_1_76" title="AR Book and Cube globe: Marker Based augmented reality">
            <a:hlinkClick r:id="rId3"/>
          </p:cNvPr>
          <p:cNvPicPr preferRelativeResize="0"/>
          <p:nvPr/>
        </p:nvPicPr>
        <p:blipFill>
          <a:blip r:embed="rId4">
            <a:alphaModFix/>
          </a:blip>
          <a:stretch>
            <a:fillRect/>
          </a:stretch>
        </p:blipFill>
        <p:spPr>
          <a:xfrm>
            <a:off x="5260724" y="2408350"/>
            <a:ext cx="5224850" cy="3479850"/>
          </a:xfrm>
          <a:prstGeom prst="rect">
            <a:avLst/>
          </a:prstGeom>
          <a:noFill/>
          <a:ln>
            <a:noFill/>
          </a:ln>
        </p:spPr>
      </p:pic>
      <p:pic>
        <p:nvPicPr>
          <p:cNvPr id="115" name="Google Shape;115;g5aca00eae1_1_76"/>
          <p:cNvPicPr preferRelativeResize="0"/>
          <p:nvPr/>
        </p:nvPicPr>
        <p:blipFill>
          <a:blip r:embed="rId5">
            <a:alphaModFix/>
          </a:blip>
          <a:stretch>
            <a:fillRect/>
          </a:stretch>
        </p:blipFill>
        <p:spPr>
          <a:xfrm>
            <a:off x="5260730" y="2408350"/>
            <a:ext cx="5224850" cy="34798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g5aca00eae1_1_90"/>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Types of Augmented Reality</a:t>
            </a:r>
            <a:endParaRPr sz="2400">
              <a:solidFill>
                <a:schemeClr val="dk1"/>
              </a:solidFill>
              <a:latin typeface="Arial"/>
              <a:ea typeface="Arial"/>
              <a:cs typeface="Arial"/>
              <a:sym typeface="Arial"/>
            </a:endParaRPr>
          </a:p>
        </p:txBody>
      </p:sp>
      <p:sp>
        <p:nvSpPr>
          <p:cNvPr id="121" name="Google Shape;121;g5aca00eae1_1_90"/>
          <p:cNvSpPr/>
          <p:nvPr/>
        </p:nvSpPr>
        <p:spPr>
          <a:xfrm>
            <a:off x="4421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2" name="Google Shape;122;g5aca00eae1_1_90"/>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23" name="Google Shape;123;g5aca00eae1_1_90"/>
          <p:cNvSpPr txBox="1"/>
          <p:nvPr/>
        </p:nvSpPr>
        <p:spPr>
          <a:xfrm>
            <a:off x="633050" y="2525850"/>
            <a:ext cx="4344900" cy="3414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US">
                <a:solidFill>
                  <a:schemeClr val="dk1"/>
                </a:solidFill>
              </a:rPr>
              <a:t>Markerless AR.</a:t>
            </a:r>
            <a:r>
              <a:rPr lang="en-US">
                <a:solidFill>
                  <a:schemeClr val="dk1"/>
                </a:solidFill>
              </a:rPr>
              <a:t> A.k.a. location-based or position-based augmented reality, that utilizes a GPS, a compass, a gyroscope, and an accelerometer to provide data based on user’s location. This data then determines what AR content you find or get in a certain area. With the availability of smartphones this type of AR typically produces maps and directions, nearby businesses info. Applications include events and information, business ads pop-ups, navigation support.</a:t>
            </a:r>
            <a:endParaRPr>
              <a:solidFill>
                <a:schemeClr val="dk1"/>
              </a:solidFill>
            </a:endParaRPr>
          </a:p>
        </p:txBody>
      </p:sp>
      <p:pic>
        <p:nvPicPr>
          <p:cNvPr id="124" name="Google Shape;124;g5aca00eae1_1_90"/>
          <p:cNvPicPr preferRelativeResize="0"/>
          <p:nvPr/>
        </p:nvPicPr>
        <p:blipFill>
          <a:blip r:embed="rId3">
            <a:alphaModFix/>
          </a:blip>
          <a:stretch>
            <a:fillRect/>
          </a:stretch>
        </p:blipFill>
        <p:spPr>
          <a:xfrm>
            <a:off x="5260725" y="2408350"/>
            <a:ext cx="5224850" cy="3479850"/>
          </a:xfrm>
          <a:prstGeom prst="rect">
            <a:avLst/>
          </a:prstGeom>
          <a:noFill/>
          <a:ln>
            <a:noFill/>
          </a:ln>
        </p:spPr>
      </p:pic>
      <p:pic>
        <p:nvPicPr>
          <p:cNvPr descr="Introducing SDK 6, Wikitude’s powerful SLAM solution for augmented reality apps. &#10;&#10;SDK 6 combines top-notch image recognition and tracking, improved geo-location AR and the all-new Wikitude 3D tracking technology (SLAM-based), becoming the world’s most comprehensive augmented reality SDK for mobile, tablets and smart glasses. &#10;&#10;Get your free trial at: www.wikitude.com/sdk&#10;&#10;Hello from the Wikitude team! We are the world’s leading cross-platform AR SDK with over one billion installs. Thanks for checking out our YouTube channel! We upload AR developer tutorials, updates about Wikitude, and use cases for inspiration. Make sure to subscribe.&#10;&#10;Email: info@wikitude.com&#10;Home page: https://www.wikitude.com&#10;&#10;Social Media:&#10;Twitter: https://twitter.com/wikitude&#10;Instagram: https://www.instagram.com/wikitude/&#10;FB: https://www.facebook.com/WIKITUDE" id="125" name="Google Shape;125;g5aca00eae1_1_90" title="Wikitude SDK 6: See beyond reality with SLAM (markerless AR)">
            <a:hlinkClick r:id="rId4"/>
          </p:cNvPr>
          <p:cNvPicPr preferRelativeResize="0"/>
          <p:nvPr/>
        </p:nvPicPr>
        <p:blipFill>
          <a:blip r:embed="rId5">
            <a:alphaModFix/>
          </a:blip>
          <a:stretch>
            <a:fillRect/>
          </a:stretch>
        </p:blipFill>
        <p:spPr>
          <a:xfrm>
            <a:off x="5260724" y="2408350"/>
            <a:ext cx="5224850" cy="347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5aca00eae1_1_119"/>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Types of Augmented Reality</a:t>
            </a:r>
            <a:endParaRPr sz="2400">
              <a:solidFill>
                <a:schemeClr val="dk1"/>
              </a:solidFill>
              <a:latin typeface="Arial"/>
              <a:ea typeface="Arial"/>
              <a:cs typeface="Arial"/>
              <a:sym typeface="Arial"/>
            </a:endParaRPr>
          </a:p>
        </p:txBody>
      </p:sp>
      <p:sp>
        <p:nvSpPr>
          <p:cNvPr id="131" name="Google Shape;131;g5aca00eae1_1_119"/>
          <p:cNvSpPr/>
          <p:nvPr/>
        </p:nvSpPr>
        <p:spPr>
          <a:xfrm>
            <a:off x="4421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2" name="Google Shape;132;g5aca00eae1_1_119"/>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33" name="Google Shape;133;g5aca00eae1_1_119"/>
          <p:cNvSpPr txBox="1"/>
          <p:nvPr/>
        </p:nvSpPr>
        <p:spPr>
          <a:xfrm>
            <a:off x="633050" y="2678250"/>
            <a:ext cx="4344900" cy="3023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a:solidFill>
                <a:schemeClr val="dk1"/>
              </a:solidFill>
            </a:endParaRPr>
          </a:p>
          <a:p>
            <a:pPr indent="0" lvl="0" marL="0" rtl="0" algn="just">
              <a:lnSpc>
                <a:spcPct val="150000"/>
              </a:lnSpc>
              <a:spcBef>
                <a:spcPts val="0"/>
              </a:spcBef>
              <a:spcAft>
                <a:spcPts val="0"/>
              </a:spcAft>
              <a:buNone/>
            </a:pPr>
            <a:r>
              <a:rPr b="1" i="1" lang="en-US">
                <a:solidFill>
                  <a:schemeClr val="dk1"/>
                </a:solidFill>
              </a:rPr>
              <a:t>Projection-based AR.</a:t>
            </a:r>
            <a:r>
              <a:rPr lang="en-US">
                <a:solidFill>
                  <a:schemeClr val="dk1"/>
                </a:solidFill>
              </a:rPr>
              <a:t> Projecting synthetic light to physical surfaces, and in some cases allows to interact with it. These are the holograms we have all seen in sci-fi movies like Star Wars. It detects user interaction with a projection by its alterations.</a:t>
            </a:r>
            <a:endParaRPr>
              <a:solidFill>
                <a:schemeClr val="dk1"/>
              </a:solidFill>
            </a:endParaRPr>
          </a:p>
        </p:txBody>
      </p:sp>
      <p:pic>
        <p:nvPicPr>
          <p:cNvPr id="134" name="Google Shape;134;g5aca00eae1_1_119"/>
          <p:cNvPicPr preferRelativeResize="0"/>
          <p:nvPr/>
        </p:nvPicPr>
        <p:blipFill>
          <a:blip r:embed="rId3">
            <a:alphaModFix/>
          </a:blip>
          <a:stretch>
            <a:fillRect/>
          </a:stretch>
        </p:blipFill>
        <p:spPr>
          <a:xfrm>
            <a:off x="5260725" y="2408350"/>
            <a:ext cx="5224850" cy="3479851"/>
          </a:xfrm>
          <a:prstGeom prst="rect">
            <a:avLst/>
          </a:prstGeom>
          <a:noFill/>
          <a:ln>
            <a:noFill/>
          </a:ln>
        </p:spPr>
      </p:pic>
      <p:pic>
        <p:nvPicPr>
          <p:cNvPr descr="Projected Augmented Reality Prototype by RTT AG (www.rtt.ag) and Extend3D (www.extend3d.de) shown at &quot;RTT Excite&quot; Conference in Detroit, MI, May, 31st + June, 1st, 2012. &#10;&#10;The demo shows a real white object, that gets augmented by virtual information in real-time. The tracking updates the camera pose and thus the to-be-projected image within the rendering engine, always fitting the real object. &#10;&#10;Imagine this for Virtual Prototyping, Design Reviews without building new hardware prototypes, clay models, etc. over and over again. Just augment your ideas to the real space. Now you can touch and feel your augmentations. All in real-time. Or get dressed with a white shoe/shirt and customize your looks, projecting your pick.&#10;&#10;This is an early prototype, shown at the conference RTT Excite 2012.&#10;&#10;Visualization done with RTT DeltaGen, Tracking/Calibration with Extend3D Tools, hardware prototypes and 3D-prints by RTT USA, shoe provided by adidas. &#10;&#10;This video is *no* official press video from RTT. It is a recording by augmented.org. &#10;Find out more about AR and this demo at http://www.augmented.org&#10;or on Facebook: http://www.facebook.com/augmentedorg&#10;or Google+: https://plus.google.com/u/0/b/115530079252648623921/&#10;&#10;Enjoy! :-)" id="135" name="Google Shape;135;g5aca00eae1_1_119" title="Projection-based Augmented Reality Demo">
            <a:hlinkClick r:id="rId4"/>
          </p:cNvPr>
          <p:cNvPicPr preferRelativeResize="0"/>
          <p:nvPr/>
        </p:nvPicPr>
        <p:blipFill>
          <a:blip r:embed="rId5">
            <a:alphaModFix/>
          </a:blip>
          <a:stretch>
            <a:fillRect/>
          </a:stretch>
        </p:blipFill>
        <p:spPr>
          <a:xfrm>
            <a:off x="5260724" y="2408350"/>
            <a:ext cx="5224850" cy="347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5aca00eae1_1_106"/>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Types of Augmented Reality</a:t>
            </a:r>
            <a:endParaRPr sz="2400">
              <a:solidFill>
                <a:schemeClr val="dk1"/>
              </a:solidFill>
              <a:latin typeface="Arial"/>
              <a:ea typeface="Arial"/>
              <a:cs typeface="Arial"/>
              <a:sym typeface="Arial"/>
            </a:endParaRPr>
          </a:p>
        </p:txBody>
      </p:sp>
      <p:sp>
        <p:nvSpPr>
          <p:cNvPr id="141" name="Google Shape;141;g5aca00eae1_1_106"/>
          <p:cNvSpPr/>
          <p:nvPr/>
        </p:nvSpPr>
        <p:spPr>
          <a:xfrm>
            <a:off x="4421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 name="Google Shape;142;g5aca00eae1_1_106"/>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43" name="Google Shape;143;g5aca00eae1_1_106"/>
          <p:cNvSpPr txBox="1"/>
          <p:nvPr/>
        </p:nvSpPr>
        <p:spPr>
          <a:xfrm>
            <a:off x="633050" y="2906850"/>
            <a:ext cx="4344900" cy="3023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US">
                <a:solidFill>
                  <a:schemeClr val="dk1"/>
                </a:solidFill>
              </a:rPr>
              <a:t>Superimposition-based AR.</a:t>
            </a:r>
            <a:r>
              <a:rPr lang="en-US">
                <a:solidFill>
                  <a:schemeClr val="dk1"/>
                </a:solidFill>
              </a:rPr>
              <a:t> Replaces the original view with an augmented, fully or partially. Object recognition plays a key role, without it the whole concept is simply impossible. We’ve all seen the example of superimposed augmented reality in IKEA Catalog app, that allows users to place virtual items of their furniture catalog in their rooms.</a:t>
            </a:r>
            <a:endParaRPr>
              <a:solidFill>
                <a:schemeClr val="dk1"/>
              </a:solidFill>
            </a:endParaRPr>
          </a:p>
        </p:txBody>
      </p:sp>
      <p:pic>
        <p:nvPicPr>
          <p:cNvPr id="144" name="Google Shape;144;g5aca00eae1_1_106"/>
          <p:cNvPicPr preferRelativeResize="0"/>
          <p:nvPr/>
        </p:nvPicPr>
        <p:blipFill>
          <a:blip r:embed="rId3">
            <a:alphaModFix/>
          </a:blip>
          <a:stretch>
            <a:fillRect/>
          </a:stretch>
        </p:blipFill>
        <p:spPr>
          <a:xfrm>
            <a:off x="5260725" y="2408350"/>
            <a:ext cx="5224850" cy="34849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5aca00eae1_1_60"/>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Augmented reality devices</a:t>
            </a:r>
            <a:endParaRPr sz="2400">
              <a:solidFill>
                <a:schemeClr val="dk1"/>
              </a:solidFill>
            </a:endParaRPr>
          </a:p>
        </p:txBody>
      </p:sp>
      <p:sp>
        <p:nvSpPr>
          <p:cNvPr id="150" name="Google Shape;150;g5aca00eae1_1_60"/>
          <p:cNvSpPr/>
          <p:nvPr/>
        </p:nvSpPr>
        <p:spPr>
          <a:xfrm>
            <a:off x="4193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1" name="Google Shape;151;g5aca00eae1_1_60"/>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52" name="Google Shape;152;g5aca00eae1_1_60"/>
          <p:cNvSpPr txBox="1"/>
          <p:nvPr/>
        </p:nvSpPr>
        <p:spPr>
          <a:xfrm>
            <a:off x="610250" y="1734025"/>
            <a:ext cx="8671200" cy="4847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1800">
                <a:solidFill>
                  <a:schemeClr val="dk1"/>
                </a:solidFill>
              </a:rPr>
              <a:t>Devices suitable for Augmented reality fall into the following categories:</a:t>
            </a:r>
            <a:endParaRPr sz="1800">
              <a:solidFill>
                <a:schemeClr val="dk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Mobile devices</a:t>
            </a:r>
            <a:r>
              <a:rPr lang="en-US">
                <a:solidFill>
                  <a:srgbClr val="212121"/>
                </a:solidFill>
              </a:rPr>
              <a:t> (smartphones and tablets) – the most available and best fit for AR mobile apps, ranging from pure gaming and entertainment to business analytics, sports, and social networking.</a:t>
            </a:r>
            <a:endParaRPr>
              <a:solidFill>
                <a:srgbClr val="212121"/>
              </a:solidFill>
            </a:endParaRPr>
          </a:p>
          <a:p>
            <a:pPr indent="-228600" lvl="0" marL="0" rtl="0" algn="just">
              <a:lnSpc>
                <a:spcPct val="115000"/>
              </a:lnSpc>
              <a:spcBef>
                <a:spcPts val="0"/>
              </a:spcBef>
              <a:spcAft>
                <a:spcPts val="0"/>
              </a:spcAft>
              <a:buClr>
                <a:srgbClr val="212121"/>
              </a:buClr>
              <a:buSzPts val="1400"/>
              <a:buNone/>
            </a:pPr>
            <a:r>
              <a:rPr b="1" lang="en-US">
                <a:solidFill>
                  <a:srgbClr val="212121"/>
                </a:solidFill>
              </a:rPr>
              <a:t>Special AR devices</a:t>
            </a:r>
            <a:r>
              <a:rPr lang="en-US">
                <a:solidFill>
                  <a:srgbClr val="212121"/>
                </a:solidFill>
              </a:rPr>
              <a:t>, designed primarily and solely for augmented reality experiences. One example is head-up displays (HUD), sending data to a transparent display directly into user’s view. Originally introduced to train military fighters pilots, now such devices have applications in aviation, automotive industry, manufacturing, sports, etc.</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AR glasses (or smart glasses) </a:t>
            </a:r>
            <a:r>
              <a:rPr lang="en-US">
                <a:solidFill>
                  <a:srgbClr val="212121"/>
                </a:solidFill>
              </a:rPr>
              <a:t>– Google Glasses, Meta 2 Glasses, Laster See-Thru, Laforge AR eyewear, etc. These units are capable of displaying notifications from your smartphone, assisting assembly line workers, access content hands-free, etc.</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AR contact lenses (or smart lenses), </a:t>
            </a:r>
            <a:r>
              <a:rPr lang="en-US">
                <a:solidFill>
                  <a:srgbClr val="212121"/>
                </a:solidFill>
              </a:rPr>
              <a:t>taking Augmented Reality one step even farther. Manufacturers like Samsung and Sony have announced the development of AR lenses. Respectively, Samsung is working on lenses as the accessory to smartphones, while Sony is designing lenses as separate AR devices (with features like taking photos or storing data). </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Virtual retinal displays (VRD)</a:t>
            </a:r>
            <a:r>
              <a:rPr lang="en-US">
                <a:solidFill>
                  <a:srgbClr val="212121"/>
                </a:solidFill>
              </a:rPr>
              <a:t>,  creating images by projecting laser light into the human eye. Aiming at bright, high contrast and high-resolution images, such systems yet remain to be made for a practical use.</a:t>
            </a:r>
            <a:endParaRPr>
              <a:solidFill>
                <a:srgbClr val="212121"/>
              </a:solidFill>
            </a:endParaRPr>
          </a:p>
          <a:p>
            <a:pPr indent="0" lvl="0" marL="0" rtl="0" algn="just">
              <a:lnSpc>
                <a:spcPct val="150000"/>
              </a:lnSpc>
              <a:spcBef>
                <a:spcPts val="5900"/>
              </a:spcBef>
              <a:spcAft>
                <a:spcPts val="0"/>
              </a:spcAft>
              <a:buNone/>
            </a:pPr>
            <a:r>
              <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g5aca00eae1_1_164"/>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Augmented Reality Apps Examples</a:t>
            </a:r>
            <a:endParaRPr sz="2400">
              <a:solidFill>
                <a:schemeClr val="dk1"/>
              </a:solidFill>
              <a:latin typeface="Arial"/>
              <a:ea typeface="Arial"/>
              <a:cs typeface="Arial"/>
              <a:sym typeface="Arial"/>
            </a:endParaRPr>
          </a:p>
        </p:txBody>
      </p:sp>
      <p:sp>
        <p:nvSpPr>
          <p:cNvPr id="158" name="Google Shape;158;g5aca00eae1_1_164"/>
          <p:cNvSpPr/>
          <p:nvPr/>
        </p:nvSpPr>
        <p:spPr>
          <a:xfrm>
            <a:off x="5336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9" name="Google Shape;159;g5aca00eae1_1_164"/>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60" name="Google Shape;160;g5aca00eae1_1_164"/>
          <p:cNvSpPr txBox="1"/>
          <p:nvPr/>
        </p:nvSpPr>
        <p:spPr>
          <a:xfrm>
            <a:off x="547800" y="2519900"/>
            <a:ext cx="38517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b="1" lang="en-US" u="sng">
                <a:solidFill>
                  <a:schemeClr val="hlink"/>
                </a:solidFill>
                <a:hlinkClick r:id="rId3"/>
              </a:rPr>
              <a:t>IKEA Place app</a:t>
            </a:r>
            <a:endParaRPr b="1"/>
          </a:p>
          <a:p>
            <a:pPr indent="0" lvl="0" marL="0" rtl="0" algn="l">
              <a:spcBef>
                <a:spcPts val="0"/>
              </a:spcBef>
              <a:spcAft>
                <a:spcPts val="0"/>
              </a:spcAft>
              <a:buNone/>
            </a:pPr>
            <a:r>
              <a:t/>
            </a:r>
            <a:endParaRPr/>
          </a:p>
          <a:p>
            <a:pPr indent="0" lvl="0" marL="0" marR="0" rtl="0" algn="just">
              <a:lnSpc>
                <a:spcPct val="100000"/>
              </a:lnSpc>
              <a:spcBef>
                <a:spcPts val="0"/>
              </a:spcBef>
              <a:spcAft>
                <a:spcPts val="0"/>
              </a:spcAft>
              <a:buNone/>
            </a:pPr>
            <a:r>
              <a:rPr lang="en-US">
                <a:solidFill>
                  <a:schemeClr val="dk1"/>
                </a:solidFill>
              </a:rPr>
              <a:t>A successor of Ikea catalog app, the Place app is among the first apps to work with Apple’s ARkit and iOS system. Browsing through the catalog of 2,000 chairs, sofas, tables, and other items, we can use the phone’s camera to place them in a real room as augmented reality 3D objects. Re-positioning, moving closer or further away, different angle view is also possible. The app automatically scales items to real dimensions – Ikea is claiming a 98% rate of accuracy. All in all, a nice example of usability and marketing!</a:t>
            </a:r>
            <a:endParaRPr>
              <a:solidFill>
                <a:schemeClr val="dk1"/>
              </a:solidFill>
            </a:endParaRPr>
          </a:p>
        </p:txBody>
      </p:sp>
      <p:pic>
        <p:nvPicPr>
          <p:cNvPr id="161" name="Google Shape;161;g5aca00eae1_1_164" title="IKEA">
            <a:hlinkClick r:id="rId4"/>
          </p:cNvPr>
          <p:cNvPicPr preferRelativeResize="0"/>
          <p:nvPr/>
        </p:nvPicPr>
        <p:blipFill>
          <a:blip r:embed="rId5">
            <a:alphaModFix/>
          </a:blip>
          <a:stretch>
            <a:fillRect/>
          </a:stretch>
        </p:blipFill>
        <p:spPr>
          <a:xfrm>
            <a:off x="5187150" y="2402914"/>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5aca00eae1_3_3"/>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Augmented Reality Apps Examples</a:t>
            </a:r>
            <a:endParaRPr sz="2400">
              <a:solidFill>
                <a:schemeClr val="dk1"/>
              </a:solidFill>
              <a:latin typeface="Arial"/>
              <a:ea typeface="Arial"/>
              <a:cs typeface="Arial"/>
              <a:sym typeface="Arial"/>
            </a:endParaRPr>
          </a:p>
        </p:txBody>
      </p:sp>
      <p:sp>
        <p:nvSpPr>
          <p:cNvPr id="167" name="Google Shape;167;g5aca00eae1_3_3"/>
          <p:cNvSpPr/>
          <p:nvPr/>
        </p:nvSpPr>
        <p:spPr>
          <a:xfrm>
            <a:off x="5336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8" name="Google Shape;168;g5aca00eae1_3_3"/>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69" name="Google Shape;169;g5aca00eae1_3_3"/>
          <p:cNvSpPr txBox="1"/>
          <p:nvPr/>
        </p:nvSpPr>
        <p:spPr>
          <a:xfrm>
            <a:off x="547800" y="2519900"/>
            <a:ext cx="38517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a:t>
            </a:r>
            <a:r>
              <a:rPr b="1" lang="en-US"/>
              <a:t> </a:t>
            </a:r>
            <a:r>
              <a:rPr b="1" lang="en-US" u="sng">
                <a:solidFill>
                  <a:schemeClr val="hlink"/>
                </a:solidFill>
                <a:hlinkClick r:id="rId3"/>
              </a:rPr>
              <a:t>Wayfair</a:t>
            </a:r>
            <a:endParaRPr b="1"/>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en-US">
                <a:solidFill>
                  <a:schemeClr val="dk1"/>
                </a:solidFill>
              </a:rPr>
              <a:t>A US online furniture and decor retailer Wayfair started working on augmented reality app in 2016. They have been improving it ever since with the help of ARCore by Google. So far, WayfairView app is available for Asus ZenFone and Lenovo Phab 2. This AR app allows customers to view digital images of furniture, and rotate them in different perspectives in real time as well. A great advantage in terms of business benefits is Add-to-cart button that leads to the checkout page right away.</a:t>
            </a:r>
            <a:endParaRPr>
              <a:solidFill>
                <a:schemeClr val="dk1"/>
              </a:solidFill>
            </a:endParaRPr>
          </a:p>
        </p:txBody>
      </p:sp>
      <p:pic>
        <p:nvPicPr>
          <p:cNvPr descr="Wayfair is opening the Next Research and Development Laboratory at company headquarters in Boston, where it will explore ways to improve the visualization of its home products. This is a demo of its new Google Tango augmented reality app." id="170" name="Google Shape;170;g5aca00eae1_3_3" title="Wayfair Reality App Demo">
            <a:hlinkClick r:id="rId4"/>
          </p:cNvPr>
          <p:cNvPicPr preferRelativeResize="0"/>
          <p:nvPr/>
        </p:nvPicPr>
        <p:blipFill>
          <a:blip r:embed="rId5">
            <a:alphaModFix/>
          </a:blip>
          <a:stretch>
            <a:fillRect/>
          </a:stretch>
        </p:blipFill>
        <p:spPr>
          <a:xfrm>
            <a:off x="5187150" y="2402914"/>
            <a:ext cx="4572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5aca00eae1_3_11"/>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Augmented Reality Apps Examples</a:t>
            </a:r>
            <a:endParaRPr sz="2400">
              <a:solidFill>
                <a:schemeClr val="dk1"/>
              </a:solidFill>
              <a:latin typeface="Arial"/>
              <a:ea typeface="Arial"/>
              <a:cs typeface="Arial"/>
              <a:sym typeface="Arial"/>
            </a:endParaRPr>
          </a:p>
        </p:txBody>
      </p:sp>
      <p:sp>
        <p:nvSpPr>
          <p:cNvPr id="176" name="Google Shape;176;g5aca00eae1_3_11"/>
          <p:cNvSpPr/>
          <p:nvPr/>
        </p:nvSpPr>
        <p:spPr>
          <a:xfrm>
            <a:off x="5336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7" name="Google Shape;177;g5aca00eae1_3_11"/>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78" name="Google Shape;178;g5aca00eae1_3_11"/>
          <p:cNvSpPr txBox="1"/>
          <p:nvPr/>
        </p:nvSpPr>
        <p:spPr>
          <a:xfrm>
            <a:off x="547800" y="2519900"/>
            <a:ext cx="38517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#3</a:t>
            </a:r>
            <a:r>
              <a:rPr b="1" lang="en-US"/>
              <a:t> </a:t>
            </a:r>
            <a:r>
              <a:rPr b="1" lang="en-US" u="sng">
                <a:solidFill>
                  <a:schemeClr val="hlink"/>
                </a:solidFill>
                <a:hlinkClick r:id="rId3"/>
              </a:rPr>
              <a:t>Lowe’s Vision</a:t>
            </a:r>
            <a:endParaRPr b="1"/>
          </a:p>
          <a:p>
            <a:pPr indent="0" lvl="0" marL="0" rtl="0" algn="l">
              <a:spcBef>
                <a:spcPts val="0"/>
              </a:spcBef>
              <a:spcAft>
                <a:spcPts val="0"/>
              </a:spcAft>
              <a:buNone/>
            </a:pPr>
            <a:r>
              <a:t/>
            </a:r>
            <a:endParaRPr/>
          </a:p>
          <a:p>
            <a:pPr indent="0" lvl="0" marL="0" marR="0" rtl="0" algn="just">
              <a:lnSpc>
                <a:spcPct val="100000"/>
              </a:lnSpc>
              <a:spcBef>
                <a:spcPts val="0"/>
              </a:spcBef>
              <a:spcAft>
                <a:spcPts val="0"/>
              </a:spcAft>
              <a:buNone/>
            </a:pPr>
            <a:r>
              <a:rPr lang="en-US">
                <a:solidFill>
                  <a:schemeClr val="dk1"/>
                </a:solidFill>
              </a:rPr>
              <a:t>Though it is a beta version yet, Lowe’s Vision app promises rich AR features to let smartphone users place and design 3D imagery in more depth by means of the Tango platform and 2-camera Lenovo phones. Lowe’s partnership with Google Tango is planning to bring augmented reality to a new level. The app also allows accurate measurements in relation to room dimensions.</a:t>
            </a:r>
            <a:endParaRPr>
              <a:solidFill>
                <a:schemeClr val="dk1"/>
              </a:solidFill>
            </a:endParaRPr>
          </a:p>
        </p:txBody>
      </p:sp>
      <p:pic>
        <p:nvPicPr>
          <p:cNvPr descr="Lowe’s Innovation Labs is proud to launch the Lowe’s Vision app, powered by Tango, a new technology which enables augmented reality on the Phab 2 Pro by Lenovo. The Lowe’s Vision app is a powerful visualization tool that enables customers to measure, design and drop Lowe’s products into their real, physical home.&#10;&#10;Subscribe to Lowe's YouTube: http://bit.ly/1blLmvD or head to our channel: http://www.youtube.com/Lowes&#10;&#10;For more ideas to improve your home, check out Lowe's How-To Library or our other social media channels:&#10;Lowe's - http://www.lowes.com/how-to-library&#10;Facebook - http://www.facebook.com/lowes&#10;Twitter - http://www.twitter.com/lowes&#10;Pinterest - http://www.pinterest.com/lowes&#10;Instagram - http://www.instagram.com/loweshomeimprovement" id="179" name="Google Shape;179;g5aca00eae1_3_11" title="Lowe’s Vision Powered by Tango">
            <a:hlinkClick r:id="rId4"/>
          </p:cNvPr>
          <p:cNvPicPr preferRelativeResize="0"/>
          <p:nvPr/>
        </p:nvPicPr>
        <p:blipFill>
          <a:blip r:embed="rId5">
            <a:alphaModFix/>
          </a:blip>
          <a:stretch>
            <a:fillRect/>
          </a:stretch>
        </p:blipFill>
        <p:spPr>
          <a:xfrm>
            <a:off x="5187155" y="2402925"/>
            <a:ext cx="4572000" cy="34290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g5aca00eae1_3_52"/>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Python(Jupyter Notebook) Example</a:t>
            </a:r>
            <a:endParaRPr sz="2400">
              <a:solidFill>
                <a:schemeClr val="dk1"/>
              </a:solidFill>
            </a:endParaRPr>
          </a:p>
        </p:txBody>
      </p:sp>
      <p:sp>
        <p:nvSpPr>
          <p:cNvPr id="185" name="Google Shape;185;g5aca00eae1_3_52"/>
          <p:cNvSpPr/>
          <p:nvPr/>
        </p:nvSpPr>
        <p:spPr>
          <a:xfrm>
            <a:off x="5412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6" name="Google Shape;186;g5aca00eae1_3_52"/>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87" name="Google Shape;187;g5aca00eae1_3_52"/>
          <p:cNvSpPr txBox="1"/>
          <p:nvPr/>
        </p:nvSpPr>
        <p:spPr>
          <a:xfrm>
            <a:off x="1031825" y="2649550"/>
            <a:ext cx="7058100" cy="19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3"/>
              </a:rPr>
              <a:t>https://github.com/ahmadxon/Programming-Computer-Vision-with-Python-Notebook/tree/master/Homeworks/Homework_5</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5aca00eae1_3_19"/>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Result (Video)</a:t>
            </a:r>
            <a:endParaRPr sz="2400">
              <a:solidFill>
                <a:schemeClr val="dk1"/>
              </a:solidFill>
            </a:endParaRPr>
          </a:p>
        </p:txBody>
      </p:sp>
      <p:sp>
        <p:nvSpPr>
          <p:cNvPr id="193" name="Google Shape;193;g5aca00eae1_3_19"/>
          <p:cNvSpPr/>
          <p:nvPr/>
        </p:nvSpPr>
        <p:spPr>
          <a:xfrm>
            <a:off x="2516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4" name="Google Shape;194;g5aca00eae1_3_19"/>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pic>
        <p:nvPicPr>
          <p:cNvPr id="195" name="Google Shape;195;g5aca00eae1_3_19" title="Video_Augmented_Reality.mp4">
            <a:hlinkClick r:id="rId3"/>
          </p:cNvPr>
          <p:cNvPicPr preferRelativeResize="0"/>
          <p:nvPr/>
        </p:nvPicPr>
        <p:blipFill>
          <a:blip r:embed="rId4">
            <a:alphaModFix/>
          </a:blip>
          <a:stretch>
            <a:fillRect/>
          </a:stretch>
        </p:blipFill>
        <p:spPr>
          <a:xfrm>
            <a:off x="2364650" y="2011650"/>
            <a:ext cx="5968900" cy="447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pic>
        <p:nvPicPr>
          <p:cNvPr id="33" name="Google Shape;33;p2"/>
          <p:cNvPicPr preferRelativeResize="0"/>
          <p:nvPr/>
        </p:nvPicPr>
        <p:blipFill rotWithShape="1">
          <a:blip r:embed="rId3">
            <a:alphaModFix/>
          </a:blip>
          <a:srcRect b="0" l="0" r="0" t="0"/>
          <a:stretch/>
        </p:blipFill>
        <p:spPr>
          <a:xfrm flipH="1" rot="10800000">
            <a:off x="4881420" y="4250435"/>
            <a:ext cx="255936" cy="83006"/>
          </a:xfrm>
          <a:prstGeom prst="rect">
            <a:avLst/>
          </a:prstGeom>
          <a:noFill/>
          <a:ln>
            <a:noFill/>
          </a:ln>
        </p:spPr>
      </p:pic>
      <p:pic>
        <p:nvPicPr>
          <p:cNvPr id="34" name="Google Shape;34;p2"/>
          <p:cNvPicPr preferRelativeResize="0"/>
          <p:nvPr/>
        </p:nvPicPr>
        <p:blipFill rotWithShape="1">
          <a:blip r:embed="rId3">
            <a:alphaModFix/>
          </a:blip>
          <a:srcRect b="0" l="0" r="0" t="0"/>
          <a:stretch/>
        </p:blipFill>
        <p:spPr>
          <a:xfrm flipH="1" rot="10800000">
            <a:off x="4881420" y="4922398"/>
            <a:ext cx="255936" cy="83006"/>
          </a:xfrm>
          <a:prstGeom prst="rect">
            <a:avLst/>
          </a:prstGeom>
          <a:noFill/>
          <a:ln>
            <a:noFill/>
          </a:ln>
        </p:spPr>
      </p:pic>
      <p:sp>
        <p:nvSpPr>
          <p:cNvPr id="35" name="Google Shape;35;p2"/>
          <p:cNvSpPr/>
          <p:nvPr/>
        </p:nvSpPr>
        <p:spPr>
          <a:xfrm>
            <a:off x="4052543" y="3075251"/>
            <a:ext cx="5745900" cy="4662600"/>
          </a:xfrm>
          <a:prstGeom prst="rect">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2"/>
          <p:cNvSpPr/>
          <p:nvPr/>
        </p:nvSpPr>
        <p:spPr>
          <a:xfrm>
            <a:off x="9144000" y="2540000"/>
            <a:ext cx="1182499" cy="11824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2"/>
          <p:cNvSpPr txBox="1"/>
          <p:nvPr/>
        </p:nvSpPr>
        <p:spPr>
          <a:xfrm>
            <a:off x="5239206" y="4088993"/>
            <a:ext cx="3372600" cy="5583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800">
                <a:solidFill>
                  <a:srgbClr val="262626"/>
                </a:solidFill>
              </a:rPr>
              <a:t>Self </a:t>
            </a:r>
            <a:r>
              <a:rPr lang="en-US" sz="1800">
                <a:solidFill>
                  <a:srgbClr val="262626"/>
                </a:solidFill>
              </a:rPr>
              <a:t>Introduction</a:t>
            </a:r>
            <a:endParaRPr/>
          </a:p>
        </p:txBody>
      </p:sp>
      <p:sp>
        <p:nvSpPr>
          <p:cNvPr id="38" name="Google Shape;38;p2"/>
          <p:cNvSpPr txBox="1"/>
          <p:nvPr/>
        </p:nvSpPr>
        <p:spPr>
          <a:xfrm>
            <a:off x="7245850" y="1072150"/>
            <a:ext cx="1785000" cy="9675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1" lang="en-US" sz="3000">
                <a:solidFill>
                  <a:srgbClr val="262626"/>
                </a:solidFill>
              </a:rPr>
              <a:t>Agenda</a:t>
            </a:r>
            <a:endParaRPr b="1" sz="3000"/>
          </a:p>
        </p:txBody>
      </p:sp>
      <p:sp>
        <p:nvSpPr>
          <p:cNvPr id="39" name="Google Shape;39;p2"/>
          <p:cNvSpPr txBox="1"/>
          <p:nvPr/>
        </p:nvSpPr>
        <p:spPr>
          <a:xfrm>
            <a:off x="5227131" y="4764805"/>
            <a:ext cx="3372600" cy="5583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1800">
                <a:solidFill>
                  <a:srgbClr val="262626"/>
                </a:solidFill>
              </a:rPr>
              <a:t>Research Topic</a:t>
            </a:r>
            <a:endParaRPr/>
          </a:p>
        </p:txBody>
      </p:sp>
      <p:pic>
        <p:nvPicPr>
          <p:cNvPr id="40" name="Google Shape;40;p2"/>
          <p:cNvPicPr preferRelativeResize="0"/>
          <p:nvPr/>
        </p:nvPicPr>
        <p:blipFill rotWithShape="1">
          <a:blip r:embed="rId3">
            <a:alphaModFix/>
          </a:blip>
          <a:srcRect b="0" l="0" r="0" t="0"/>
          <a:stretch/>
        </p:blipFill>
        <p:spPr>
          <a:xfrm flipH="1" rot="10800000">
            <a:off x="4881420" y="5531998"/>
            <a:ext cx="255936" cy="83006"/>
          </a:xfrm>
          <a:prstGeom prst="rect">
            <a:avLst/>
          </a:prstGeom>
          <a:noFill/>
          <a:ln>
            <a:noFill/>
          </a:ln>
        </p:spPr>
      </p:pic>
      <p:sp>
        <p:nvSpPr>
          <p:cNvPr id="41" name="Google Shape;41;p2"/>
          <p:cNvSpPr txBox="1"/>
          <p:nvPr/>
        </p:nvSpPr>
        <p:spPr>
          <a:xfrm>
            <a:off x="5227131" y="5364405"/>
            <a:ext cx="3372600" cy="55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262626"/>
                </a:solidFill>
              </a:rPr>
              <a:t>Augmented</a:t>
            </a:r>
            <a:r>
              <a:rPr lang="en-US" sz="1800">
                <a:solidFill>
                  <a:srgbClr val="262626"/>
                </a:solidFill>
              </a:rPr>
              <a:t> Reality</a:t>
            </a:r>
            <a:endParaRPr/>
          </a:p>
        </p:txBody>
      </p:sp>
      <p:pic>
        <p:nvPicPr>
          <p:cNvPr id="42" name="Google Shape;42;p2"/>
          <p:cNvPicPr preferRelativeResize="0"/>
          <p:nvPr/>
        </p:nvPicPr>
        <p:blipFill rotWithShape="1">
          <a:blip r:embed="rId3">
            <a:alphaModFix/>
          </a:blip>
          <a:srcRect b="0" l="0" r="0" t="0"/>
          <a:stretch/>
        </p:blipFill>
        <p:spPr>
          <a:xfrm flipH="1" rot="10800000">
            <a:off x="4881420" y="6065398"/>
            <a:ext cx="255936" cy="83006"/>
          </a:xfrm>
          <a:prstGeom prst="rect">
            <a:avLst/>
          </a:prstGeom>
          <a:noFill/>
          <a:ln>
            <a:noFill/>
          </a:ln>
        </p:spPr>
      </p:pic>
      <p:sp>
        <p:nvSpPr>
          <p:cNvPr id="43" name="Google Shape;43;p2"/>
          <p:cNvSpPr txBox="1"/>
          <p:nvPr/>
        </p:nvSpPr>
        <p:spPr>
          <a:xfrm>
            <a:off x="5227131" y="5897805"/>
            <a:ext cx="3372600" cy="55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800">
                <a:solidFill>
                  <a:srgbClr val="262626"/>
                </a:solidFill>
              </a:rPr>
              <a:t>Source Code &amp; Result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5aca00eae1_4_17"/>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Result (Video)</a:t>
            </a:r>
            <a:endParaRPr sz="2400">
              <a:solidFill>
                <a:schemeClr val="dk1"/>
              </a:solidFill>
            </a:endParaRPr>
          </a:p>
        </p:txBody>
      </p:sp>
      <p:sp>
        <p:nvSpPr>
          <p:cNvPr id="201" name="Google Shape;201;g5aca00eae1_4_17"/>
          <p:cNvSpPr/>
          <p:nvPr/>
        </p:nvSpPr>
        <p:spPr>
          <a:xfrm>
            <a:off x="2516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2" name="Google Shape;202;g5aca00eae1_4_17"/>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pic>
        <p:nvPicPr>
          <p:cNvPr id="203" name="Google Shape;203;g5aca00eae1_4_17" title="Video-2_Deer_AR.mp4">
            <a:hlinkClick r:id="rId3"/>
          </p:cNvPr>
          <p:cNvPicPr preferRelativeResize="0"/>
          <p:nvPr/>
        </p:nvPicPr>
        <p:blipFill>
          <a:blip r:embed="rId4">
            <a:alphaModFix/>
          </a:blip>
          <a:stretch>
            <a:fillRect/>
          </a:stretch>
        </p:blipFill>
        <p:spPr>
          <a:xfrm>
            <a:off x="2364663" y="2011650"/>
            <a:ext cx="5968900" cy="447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g5aca00eae1_4_24"/>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Result (Video)</a:t>
            </a:r>
            <a:endParaRPr sz="2400">
              <a:solidFill>
                <a:schemeClr val="dk1"/>
              </a:solidFill>
            </a:endParaRPr>
          </a:p>
        </p:txBody>
      </p:sp>
      <p:sp>
        <p:nvSpPr>
          <p:cNvPr id="209" name="Google Shape;209;g5aca00eae1_4_24"/>
          <p:cNvSpPr/>
          <p:nvPr/>
        </p:nvSpPr>
        <p:spPr>
          <a:xfrm>
            <a:off x="25169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g5aca00eae1_4_24"/>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pic>
        <p:nvPicPr>
          <p:cNvPr id="211" name="Google Shape;211;g5aca00eae1_4_24" title="Video-1_Earth_AR.mp4">
            <a:hlinkClick r:id="rId3"/>
          </p:cNvPr>
          <p:cNvPicPr preferRelativeResize="0"/>
          <p:nvPr/>
        </p:nvPicPr>
        <p:blipFill>
          <a:blip r:embed="rId4">
            <a:alphaModFix/>
          </a:blip>
          <a:stretch>
            <a:fillRect/>
          </a:stretch>
        </p:blipFill>
        <p:spPr>
          <a:xfrm>
            <a:off x="2364688" y="2011650"/>
            <a:ext cx="5968874" cy="44766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5aca00eae1_3_42"/>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Summary</a:t>
            </a:r>
            <a:endParaRPr sz="2400">
              <a:solidFill>
                <a:schemeClr val="dk1"/>
              </a:solidFill>
              <a:latin typeface="Arial"/>
              <a:ea typeface="Arial"/>
              <a:cs typeface="Arial"/>
              <a:sym typeface="Arial"/>
            </a:endParaRPr>
          </a:p>
        </p:txBody>
      </p:sp>
      <p:sp>
        <p:nvSpPr>
          <p:cNvPr id="217" name="Google Shape;217;g5aca00eae1_3_42"/>
          <p:cNvSpPr/>
          <p:nvPr/>
        </p:nvSpPr>
        <p:spPr>
          <a:xfrm>
            <a:off x="1907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8" name="Google Shape;218;g5aca00eae1_3_42"/>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219" name="Google Shape;219;g5aca00eae1_3_42"/>
          <p:cNvSpPr txBox="1"/>
          <p:nvPr/>
        </p:nvSpPr>
        <p:spPr>
          <a:xfrm>
            <a:off x="547800" y="2519900"/>
            <a:ext cx="3851700" cy="371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t/>
            </a:r>
            <a:endParaRPr/>
          </a:p>
          <a:p>
            <a:pPr indent="0" lvl="0" marL="0" marR="0" rtl="0" algn="just">
              <a:lnSpc>
                <a:spcPct val="150000"/>
              </a:lnSpc>
              <a:spcBef>
                <a:spcPts val="0"/>
              </a:spcBef>
              <a:spcAft>
                <a:spcPts val="0"/>
              </a:spcAft>
              <a:buNone/>
            </a:pPr>
            <a:r>
              <a:rPr lang="en-US">
                <a:solidFill>
                  <a:schemeClr val="dk1"/>
                </a:solidFill>
              </a:rPr>
              <a:t>A</a:t>
            </a:r>
            <a:r>
              <a:rPr lang="en-US">
                <a:solidFill>
                  <a:schemeClr val="dk1"/>
                </a:solidFill>
              </a:rPr>
              <a:t>ugmented Reality suits the furniture business perfectly. People want to see virtual interior design ideas in real time, and AR provides them with such ability. Finally, we want to remind that our developer team at ThinkMobiles also has augmented reality developers, that you can hire. To see what they are capable of, please check MyAR project.</a:t>
            </a:r>
            <a:endParaRPr>
              <a:solidFill>
                <a:schemeClr val="dk1"/>
              </a:solidFill>
            </a:endParaRPr>
          </a:p>
        </p:txBody>
      </p:sp>
      <p:pic>
        <p:nvPicPr>
          <p:cNvPr id="220" name="Google Shape;220;g5aca00eae1_3_42"/>
          <p:cNvPicPr preferRelativeResize="0"/>
          <p:nvPr/>
        </p:nvPicPr>
        <p:blipFill>
          <a:blip r:embed="rId3">
            <a:alphaModFix/>
          </a:blip>
          <a:stretch>
            <a:fillRect/>
          </a:stretch>
        </p:blipFill>
        <p:spPr>
          <a:xfrm>
            <a:off x="5097550" y="2714338"/>
            <a:ext cx="4903736" cy="27624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7"/>
          <p:cNvSpPr txBox="1"/>
          <p:nvPr/>
        </p:nvSpPr>
        <p:spPr>
          <a:xfrm>
            <a:off x="3963884" y="3693301"/>
            <a:ext cx="3139030" cy="6553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Arial"/>
                <a:ea typeface="Arial"/>
                <a:cs typeface="Arial"/>
                <a:sym typeface="Arial"/>
              </a:rPr>
              <a:t>THANK YOU</a:t>
            </a:r>
            <a:endParaRPr sz="2800">
              <a:solidFill>
                <a:schemeClr val="dk1"/>
              </a:solidFill>
              <a:latin typeface="Arial"/>
              <a:ea typeface="Arial"/>
              <a:cs typeface="Arial"/>
              <a:sym typeface="Arial"/>
            </a:endParaRPr>
          </a:p>
        </p:txBody>
      </p:sp>
      <p:sp>
        <p:nvSpPr>
          <p:cNvPr id="226" name="Google Shape;226;p7"/>
          <p:cNvSpPr/>
          <p:nvPr/>
        </p:nvSpPr>
        <p:spPr>
          <a:xfrm>
            <a:off x="3285260" y="2122570"/>
            <a:ext cx="4348196" cy="3528291"/>
          </a:xfrm>
          <a:prstGeom prst="rect">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7"/>
          <p:cNvSpPr/>
          <p:nvPr/>
        </p:nvSpPr>
        <p:spPr>
          <a:xfrm>
            <a:off x="7186039" y="1578963"/>
            <a:ext cx="894833" cy="89483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8" name="Google Shape;228;p7"/>
          <p:cNvCxnSpPr/>
          <p:nvPr/>
        </p:nvCxnSpPr>
        <p:spPr>
          <a:xfrm>
            <a:off x="3583710" y="2980459"/>
            <a:ext cx="3796146"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3"/>
          <p:cNvSpPr txBox="1"/>
          <p:nvPr/>
        </p:nvSpPr>
        <p:spPr>
          <a:xfrm>
            <a:off x="363517" y="706789"/>
            <a:ext cx="569553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rPr>
              <a:t>Self Introduction</a:t>
            </a:r>
            <a:endParaRPr sz="2400">
              <a:solidFill>
                <a:schemeClr val="dk1"/>
              </a:solidFill>
              <a:latin typeface="Arial"/>
              <a:ea typeface="Arial"/>
              <a:cs typeface="Arial"/>
              <a:sym typeface="Arial"/>
            </a:endParaRPr>
          </a:p>
        </p:txBody>
      </p:sp>
      <p:sp>
        <p:nvSpPr>
          <p:cNvPr id="49" name="Google Shape;49;p3"/>
          <p:cNvSpPr/>
          <p:nvPr/>
        </p:nvSpPr>
        <p:spPr>
          <a:xfrm>
            <a:off x="2745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 name="Google Shape;50;p3"/>
          <p:cNvCxnSpPr/>
          <p:nvPr/>
        </p:nvCxnSpPr>
        <p:spPr>
          <a:xfrm>
            <a:off x="463180" y="1145309"/>
            <a:ext cx="6454856" cy="0"/>
          </a:xfrm>
          <a:prstGeom prst="straightConnector1">
            <a:avLst/>
          </a:prstGeom>
          <a:noFill/>
          <a:ln cap="flat" cmpd="sng" w="9525">
            <a:solidFill>
              <a:schemeClr val="dk1"/>
            </a:solidFill>
            <a:prstDash val="solid"/>
            <a:miter lim="800000"/>
            <a:headEnd len="sm" w="sm" type="none"/>
            <a:tailEnd len="sm" w="sm" type="none"/>
          </a:ln>
        </p:spPr>
      </p:cxnSp>
      <p:pic>
        <p:nvPicPr>
          <p:cNvPr id="51" name="Google Shape;51;p3"/>
          <p:cNvPicPr preferRelativeResize="0"/>
          <p:nvPr/>
        </p:nvPicPr>
        <p:blipFill>
          <a:blip r:embed="rId3">
            <a:alphaModFix/>
          </a:blip>
          <a:stretch>
            <a:fillRect/>
          </a:stretch>
        </p:blipFill>
        <p:spPr>
          <a:xfrm>
            <a:off x="536674" y="2637818"/>
            <a:ext cx="1449024" cy="1246157"/>
          </a:xfrm>
          <a:prstGeom prst="rect">
            <a:avLst/>
          </a:prstGeom>
          <a:noFill/>
          <a:ln>
            <a:noFill/>
          </a:ln>
        </p:spPr>
      </p:pic>
      <p:sp>
        <p:nvSpPr>
          <p:cNvPr id="52" name="Google Shape;52;p3"/>
          <p:cNvSpPr txBox="1"/>
          <p:nvPr/>
        </p:nvSpPr>
        <p:spPr>
          <a:xfrm>
            <a:off x="2729250" y="2637825"/>
            <a:ext cx="70152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solidFill>
                  <a:srgbClr val="674EA7"/>
                </a:solidFill>
                <a:latin typeface="Calibri"/>
                <a:ea typeface="Calibri"/>
                <a:cs typeface="Calibri"/>
                <a:sym typeface="Calibri"/>
              </a:rPr>
              <a:t>Education       </a:t>
            </a:r>
            <a:r>
              <a:rPr b="1" lang="en-US">
                <a:latin typeface="Calibri"/>
                <a:ea typeface="Calibri"/>
                <a:cs typeface="Calibri"/>
                <a:sym typeface="Calibri"/>
              </a:rPr>
              <a:t>Tashkent University of Information Technologies                     2010-2014 </a:t>
            </a:r>
            <a:endParaRPr b="1">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r>
              <a:rPr lang="en-US">
                <a:solidFill>
                  <a:srgbClr val="666666"/>
                </a:solidFill>
                <a:latin typeface="Calibri"/>
                <a:ea typeface="Calibri"/>
                <a:cs typeface="Calibri"/>
                <a:sym typeface="Calibri"/>
              </a:rPr>
              <a:t>  B.Sc Information Technologies </a:t>
            </a:r>
            <a:endParaRPr>
              <a:solidFill>
                <a:srgbClr val="666666"/>
              </a:solidFill>
              <a:latin typeface="Calibri"/>
              <a:ea typeface="Calibri"/>
              <a:cs typeface="Calibri"/>
              <a:sym typeface="Calibri"/>
            </a:endParaRPr>
          </a:p>
          <a:p>
            <a:pPr indent="0" lvl="0" marL="0" rtl="0" algn="l">
              <a:spcBef>
                <a:spcPts val="0"/>
              </a:spcBef>
              <a:spcAft>
                <a:spcPts val="0"/>
              </a:spcAft>
              <a:buNone/>
            </a:pPr>
            <a:r>
              <a:rPr lang="en-US">
                <a:solidFill>
                  <a:srgbClr val="666666"/>
                </a:solidFill>
                <a:latin typeface="Calibri"/>
                <a:ea typeface="Calibri"/>
                <a:cs typeface="Calibri"/>
                <a:sym typeface="Calibri"/>
              </a:rPr>
              <a:t>                                 Tashkent, Uzbekistan </a:t>
            </a:r>
            <a:endParaRPr>
              <a:solidFill>
                <a:srgbClr val="666666"/>
              </a:solidFill>
              <a:latin typeface="Calibri"/>
              <a:ea typeface="Calibri"/>
              <a:cs typeface="Calibri"/>
              <a:sym typeface="Calibri"/>
            </a:endParaRPr>
          </a:p>
          <a:p>
            <a:pPr indent="0" lvl="0" marL="0" rtl="0" algn="l">
              <a:spcBef>
                <a:spcPts val="0"/>
              </a:spcBef>
              <a:spcAft>
                <a:spcPts val="0"/>
              </a:spcAft>
              <a:buNone/>
            </a:pPr>
            <a:r>
              <a:rPr lang="en-US">
                <a:solidFill>
                  <a:srgbClr val="666666"/>
                </a:solidFill>
                <a:latin typeface="Calibri"/>
                <a:ea typeface="Calibri"/>
                <a:cs typeface="Calibri"/>
                <a:sym typeface="Calibri"/>
              </a:rPr>
              <a:t>                                 GPA is 4.1/4.5 </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solidFill>
                  <a:srgbClr val="674EA7"/>
                </a:solidFill>
                <a:latin typeface="Calibri"/>
                <a:ea typeface="Calibri"/>
                <a:cs typeface="Calibri"/>
                <a:sym typeface="Calibri"/>
              </a:rPr>
              <a:t>                   </a:t>
            </a:r>
            <a:r>
              <a:rPr b="1" i="1" lang="en-US" sz="1800">
                <a:solidFill>
                  <a:srgbClr val="674EA7"/>
                </a:solidFill>
                <a:latin typeface="Calibri"/>
                <a:ea typeface="Calibri"/>
                <a:cs typeface="Calibri"/>
                <a:sym typeface="Calibri"/>
              </a:rPr>
              <a:t>      </a:t>
            </a:r>
            <a:r>
              <a:rPr b="1" lang="en-US">
                <a:solidFill>
                  <a:schemeClr val="dk1"/>
                </a:solidFill>
                <a:latin typeface="Calibri"/>
                <a:ea typeface="Calibri"/>
                <a:cs typeface="Calibri"/>
                <a:sym typeface="Calibri"/>
              </a:rPr>
              <a:t> Dongseo University                                                                         2016-2018 </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                               </a:t>
            </a:r>
            <a:r>
              <a:rPr lang="en-US">
                <a:solidFill>
                  <a:srgbClr val="666666"/>
                </a:solidFill>
                <a:latin typeface="Calibri"/>
                <a:ea typeface="Calibri"/>
                <a:cs typeface="Calibri"/>
                <a:sym typeface="Calibri"/>
              </a:rPr>
              <a:t>  M.Sc Ubiquitous IT </a:t>
            </a:r>
            <a:endParaRPr>
              <a:solidFill>
                <a:srgbClr val="66666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666666"/>
                </a:solidFill>
                <a:latin typeface="Calibri"/>
                <a:ea typeface="Calibri"/>
                <a:cs typeface="Calibri"/>
                <a:sym typeface="Calibri"/>
              </a:rPr>
              <a:t>                                 Busan, South Korea</a:t>
            </a:r>
            <a:endParaRPr>
              <a:solidFill>
                <a:srgbClr val="666666"/>
              </a:solidFill>
              <a:latin typeface="Calibri"/>
              <a:ea typeface="Calibri"/>
              <a:cs typeface="Calibri"/>
              <a:sym typeface="Calibri"/>
            </a:endParaRPr>
          </a:p>
          <a:p>
            <a:pPr indent="0" lvl="0" marL="0" rtl="0" algn="l">
              <a:spcBef>
                <a:spcPts val="0"/>
              </a:spcBef>
              <a:spcAft>
                <a:spcPts val="0"/>
              </a:spcAft>
              <a:buNone/>
            </a:pPr>
            <a:r>
              <a:rPr lang="en-US">
                <a:solidFill>
                  <a:srgbClr val="666666"/>
                </a:solidFill>
                <a:latin typeface="Calibri"/>
                <a:ea typeface="Calibri"/>
                <a:cs typeface="Calibri"/>
                <a:sym typeface="Calibri"/>
              </a:rPr>
              <a:t>                                 GPA is 4.28/4.5 </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                                 Dongseo University                                                                         2018-Current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                               </a:t>
            </a:r>
            <a:r>
              <a:rPr lang="en-US">
                <a:solidFill>
                  <a:srgbClr val="666666"/>
                </a:solidFill>
                <a:latin typeface="Calibri"/>
                <a:ea typeface="Calibri"/>
                <a:cs typeface="Calibri"/>
                <a:sym typeface="Calibri"/>
              </a:rPr>
              <a:t>  Ph.D. Computer Engineering</a:t>
            </a:r>
            <a:endParaRPr>
              <a:solidFill>
                <a:srgbClr val="666666"/>
              </a:solidFill>
              <a:latin typeface="Calibri"/>
              <a:ea typeface="Calibri"/>
              <a:cs typeface="Calibri"/>
              <a:sym typeface="Calibri"/>
            </a:endParaRPr>
          </a:p>
          <a:p>
            <a:pPr indent="0" lvl="0" marL="0" rtl="0" algn="l">
              <a:spcBef>
                <a:spcPts val="0"/>
              </a:spcBef>
              <a:spcAft>
                <a:spcPts val="0"/>
              </a:spcAft>
              <a:buNone/>
            </a:pPr>
            <a:r>
              <a:rPr lang="en-US">
                <a:solidFill>
                  <a:srgbClr val="666666"/>
                </a:solidFill>
                <a:latin typeface="Calibri"/>
                <a:ea typeface="Calibri"/>
                <a:cs typeface="Calibri"/>
                <a:sym typeface="Calibri"/>
              </a:rPr>
              <a:t>                                 Busan, South Korea</a:t>
            </a:r>
            <a:endParaRPr>
              <a:solidFill>
                <a:srgbClr val="66666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666666"/>
                </a:solidFill>
                <a:latin typeface="Calibri"/>
                <a:ea typeface="Calibri"/>
                <a:cs typeface="Calibri"/>
                <a:sym typeface="Calibri"/>
              </a:rPr>
              <a:t>                                 GPA is -</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g5aca00eae1_0_30"/>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Research </a:t>
            </a:r>
            <a:r>
              <a:rPr lang="en-US" sz="2400">
                <a:solidFill>
                  <a:schemeClr val="dk1"/>
                </a:solidFill>
              </a:rPr>
              <a:t>Topic</a:t>
            </a:r>
            <a:endParaRPr sz="2400">
              <a:solidFill>
                <a:schemeClr val="dk1"/>
              </a:solidFill>
              <a:latin typeface="Arial"/>
              <a:ea typeface="Arial"/>
              <a:cs typeface="Arial"/>
              <a:sym typeface="Arial"/>
            </a:endParaRPr>
          </a:p>
        </p:txBody>
      </p:sp>
      <p:sp>
        <p:nvSpPr>
          <p:cNvPr id="58" name="Google Shape;58;g5aca00eae1_0_30"/>
          <p:cNvSpPr/>
          <p:nvPr/>
        </p:nvSpPr>
        <p:spPr>
          <a:xfrm>
            <a:off x="2745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 name="Google Shape;59;g5aca00eae1_0_30"/>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pic>
        <p:nvPicPr>
          <p:cNvPr id="60" name="Google Shape;60;g5aca00eae1_0_30"/>
          <p:cNvPicPr preferRelativeResize="0"/>
          <p:nvPr/>
        </p:nvPicPr>
        <p:blipFill>
          <a:blip r:embed="rId3">
            <a:alphaModFix/>
          </a:blip>
          <a:stretch>
            <a:fillRect/>
          </a:stretch>
        </p:blipFill>
        <p:spPr>
          <a:xfrm>
            <a:off x="536674" y="2637818"/>
            <a:ext cx="1449024" cy="1246157"/>
          </a:xfrm>
          <a:prstGeom prst="rect">
            <a:avLst/>
          </a:prstGeom>
          <a:noFill/>
          <a:ln>
            <a:noFill/>
          </a:ln>
        </p:spPr>
      </p:pic>
      <p:sp>
        <p:nvSpPr>
          <p:cNvPr id="61" name="Google Shape;61;g5aca00eae1_0_30"/>
          <p:cNvSpPr txBox="1"/>
          <p:nvPr/>
        </p:nvSpPr>
        <p:spPr>
          <a:xfrm>
            <a:off x="2729250" y="2637825"/>
            <a:ext cx="70152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800">
                <a:solidFill>
                  <a:srgbClr val="674EA7"/>
                </a:solidFill>
                <a:latin typeface="Calibri"/>
                <a:ea typeface="Calibri"/>
                <a:cs typeface="Calibri"/>
                <a:sym typeface="Calibri"/>
              </a:rPr>
              <a:t>Advisor      </a:t>
            </a:r>
            <a:r>
              <a:rPr b="1" i="1" lang="en-US" sz="1800">
                <a:solidFill>
                  <a:srgbClr val="674EA7"/>
                </a:solidFill>
                <a:latin typeface="Calibri"/>
                <a:ea typeface="Calibri"/>
                <a:cs typeface="Calibri"/>
                <a:sym typeface="Calibri"/>
              </a:rPr>
              <a:t>    </a:t>
            </a:r>
            <a:r>
              <a:rPr b="1" lang="en-US">
                <a:latin typeface="Calibri"/>
                <a:ea typeface="Calibri"/>
                <a:cs typeface="Calibri"/>
                <a:sym typeface="Calibri"/>
              </a:rPr>
              <a:t>  Professor Su-Hyun Park              </a:t>
            </a:r>
            <a:endParaRPr b="1">
              <a:latin typeface="Calibri"/>
              <a:ea typeface="Calibri"/>
              <a:cs typeface="Calibri"/>
              <a:sym typeface="Calibri"/>
            </a:endParaRPr>
          </a:p>
          <a:p>
            <a:pPr indent="0" lvl="0" marL="0" rtl="0" algn="l">
              <a:lnSpc>
                <a:spcPct val="115000"/>
              </a:lnSpc>
              <a:spcBef>
                <a:spcPts val="0"/>
              </a:spcBef>
              <a:spcAft>
                <a:spcPts val="0"/>
              </a:spcAft>
              <a:buNone/>
            </a:pPr>
            <a:r>
              <a:rPr lang="en-US">
                <a:solidFill>
                  <a:srgbClr val="666666"/>
                </a:solidFill>
                <a:latin typeface="Calibri"/>
                <a:ea typeface="Calibri"/>
                <a:cs typeface="Calibri"/>
                <a:sym typeface="Calibri"/>
              </a:rPr>
              <a:t>                                 Research Activities: Artificial Intelligence, Maritime ICT, Convergence    </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None/>
            </a:pPr>
            <a:r>
              <a:rPr b="1" i="1" lang="en-US" sz="1800">
                <a:solidFill>
                  <a:srgbClr val="674EA7"/>
                </a:solidFill>
                <a:latin typeface="Calibri"/>
                <a:ea typeface="Calibri"/>
                <a:cs typeface="Calibri"/>
                <a:sym typeface="Calibri"/>
              </a:rPr>
              <a:t>Research         </a:t>
            </a:r>
            <a:r>
              <a:rPr b="1" lang="en-US">
                <a:solidFill>
                  <a:schemeClr val="dk1"/>
                </a:solidFill>
                <a:latin typeface="Calibri"/>
                <a:ea typeface="Calibri"/>
                <a:cs typeface="Calibri"/>
                <a:sym typeface="Calibri"/>
              </a:rPr>
              <a:t>Ph.D. Kamolov Ahmadhon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i="1" lang="en-US" sz="1800">
                <a:solidFill>
                  <a:srgbClr val="674EA7"/>
                </a:solidFill>
                <a:latin typeface="Calibri"/>
                <a:ea typeface="Calibri"/>
                <a:cs typeface="Calibri"/>
                <a:sym typeface="Calibri"/>
              </a:rPr>
              <a:t>  Area  </a:t>
            </a:r>
            <a:r>
              <a:rPr lang="en-US">
                <a:solidFill>
                  <a:srgbClr val="666666"/>
                </a:solidFill>
                <a:latin typeface="Calibri"/>
                <a:ea typeface="Calibri"/>
                <a:cs typeface="Calibri"/>
                <a:sym typeface="Calibri"/>
              </a:rPr>
              <a:t>                 Marine IT, Internet of Things, Smart Ships and Smart Ports, </a:t>
            </a:r>
            <a:endParaRPr>
              <a:solidFill>
                <a:srgbClr val="666666"/>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rgbClr val="666666"/>
                </a:solidFill>
                <a:latin typeface="Calibri"/>
                <a:ea typeface="Calibri"/>
                <a:cs typeface="Calibri"/>
                <a:sym typeface="Calibri"/>
              </a:rPr>
              <a:t>                                 Artificial Intelligence    </a:t>
            </a:r>
            <a:r>
              <a:rPr lang="en-US">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            </a:t>
            </a:r>
            <a:r>
              <a:rPr lang="en-US">
                <a:solidFill>
                  <a:srgbClr val="666666"/>
                </a:solidFill>
                <a:latin typeface="Calibri"/>
                <a:ea typeface="Calibri"/>
                <a:cs typeface="Calibri"/>
                <a:sym typeface="Calibri"/>
              </a:rPr>
              <a:t>  </a:t>
            </a:r>
            <a:endParaRPr>
              <a:solidFill>
                <a:srgbClr val="66666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en-US" sz="1800">
                <a:solidFill>
                  <a:srgbClr val="674EA7"/>
                </a:solidFill>
                <a:latin typeface="Calibri"/>
                <a:ea typeface="Calibri"/>
                <a:cs typeface="Calibri"/>
                <a:sym typeface="Calibri"/>
              </a:rPr>
              <a:t>Interested        </a:t>
            </a:r>
            <a:r>
              <a:rPr lang="en-US">
                <a:solidFill>
                  <a:srgbClr val="666666"/>
                </a:solidFill>
                <a:latin typeface="Calibri"/>
                <a:ea typeface="Calibri"/>
                <a:cs typeface="Calibri"/>
                <a:sym typeface="Calibri"/>
              </a:rPr>
              <a:t>Machine Learning, Deep Learning, Computer Vision</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US" sz="1800">
                <a:solidFill>
                  <a:srgbClr val="674EA7"/>
                </a:solidFill>
                <a:latin typeface="Calibri"/>
                <a:ea typeface="Calibri"/>
                <a:cs typeface="Calibri"/>
                <a:sym typeface="Calibri"/>
              </a:rPr>
              <a:t>  Topic  </a:t>
            </a:r>
            <a:r>
              <a:rPr lang="en-US">
                <a:solidFill>
                  <a:srgbClr val="666666"/>
                </a:solidFill>
                <a:latin typeface="Calibri"/>
                <a:ea typeface="Calibri"/>
                <a:cs typeface="Calibri"/>
                <a:sym typeface="Calibri"/>
              </a:rPr>
              <a:t>                   </a:t>
            </a:r>
            <a:r>
              <a:rPr lang="en-US">
                <a:solidFill>
                  <a:schemeClr val="dk1"/>
                </a:solidFill>
                <a:latin typeface="Calibri"/>
                <a:ea typeface="Calibri"/>
                <a:cs typeface="Calibri"/>
                <a:sym typeface="Calibri"/>
              </a:rPr>
              <a:t>                            </a:t>
            </a:r>
            <a:r>
              <a:rPr lang="en-US">
                <a:solidFill>
                  <a:srgbClr val="666666"/>
                </a:solidFill>
                <a:latin typeface="Calibri"/>
                <a:ea typeface="Calibri"/>
                <a:cs typeface="Calibri"/>
                <a:sym typeface="Calibri"/>
              </a:rPr>
              <a:t>  </a:t>
            </a:r>
            <a:endParaRPr>
              <a:solidFill>
                <a:srgbClr val="66666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0" lvl="0" marL="0" rtl="0" algn="l">
              <a:spcBef>
                <a:spcPts val="0"/>
              </a:spcBef>
              <a:spcAft>
                <a:spcPts val="0"/>
              </a:spcAft>
              <a:buNone/>
            </a:pPr>
            <a:r>
              <a:rPr b="1" i="1" lang="en-US" sz="1800">
                <a:solidFill>
                  <a:srgbClr val="674EA7"/>
                </a:solidFill>
                <a:latin typeface="Calibri"/>
                <a:ea typeface="Calibri"/>
                <a:cs typeface="Calibri"/>
                <a:sym typeface="Calibri"/>
              </a:rPr>
              <a:t>                        </a:t>
            </a:r>
            <a:endParaRPr b="1" i="1"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g5af9cc5fad_0_3"/>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Research Topic</a:t>
            </a:r>
            <a:endParaRPr sz="2400">
              <a:solidFill>
                <a:schemeClr val="dk1"/>
              </a:solidFill>
              <a:latin typeface="Arial"/>
              <a:ea typeface="Arial"/>
              <a:cs typeface="Arial"/>
              <a:sym typeface="Arial"/>
            </a:endParaRPr>
          </a:p>
        </p:txBody>
      </p:sp>
      <p:sp>
        <p:nvSpPr>
          <p:cNvPr id="67" name="Google Shape;67;g5af9cc5fad_0_3"/>
          <p:cNvSpPr/>
          <p:nvPr/>
        </p:nvSpPr>
        <p:spPr>
          <a:xfrm>
            <a:off x="2745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 name="Google Shape;68;g5af9cc5fad_0_3"/>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g5af9cc5fad_0_3"/>
          <p:cNvPicPr preferRelativeResize="0"/>
          <p:nvPr/>
        </p:nvPicPr>
        <p:blipFill rotWithShape="1">
          <a:blip r:embed="rId3">
            <a:alphaModFix/>
          </a:blip>
          <a:srcRect b="0" l="0" r="0" t="0"/>
          <a:stretch/>
        </p:blipFill>
        <p:spPr>
          <a:xfrm>
            <a:off x="2061901" y="2037149"/>
            <a:ext cx="7015200" cy="5294948"/>
          </a:xfrm>
          <a:prstGeom prst="rect">
            <a:avLst/>
          </a:prstGeom>
          <a:noFill/>
          <a:ln>
            <a:noFill/>
          </a:ln>
        </p:spPr>
      </p:pic>
      <p:sp>
        <p:nvSpPr>
          <p:cNvPr id="70" name="Google Shape;70;g5af9cc5fad_0_3"/>
          <p:cNvSpPr txBox="1"/>
          <p:nvPr/>
        </p:nvSpPr>
        <p:spPr>
          <a:xfrm>
            <a:off x="2061900" y="1354300"/>
            <a:ext cx="70152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Arial Narrow"/>
                <a:ea typeface="Arial Narrow"/>
                <a:cs typeface="Arial Narrow"/>
                <a:sym typeface="Arial Narrow"/>
              </a:rPr>
              <a:t>IoT BASED SMART BERTHING (PARKING) SYSTEM FOR VESSELS AND PORTS</a:t>
            </a:r>
            <a:endParaRPr b="1" sz="1800">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g5aca00eae1_0_38"/>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Augmented Reality</a:t>
            </a:r>
            <a:endParaRPr sz="2400">
              <a:solidFill>
                <a:schemeClr val="dk1"/>
              </a:solidFill>
              <a:latin typeface="Arial"/>
              <a:ea typeface="Arial"/>
              <a:cs typeface="Arial"/>
              <a:sym typeface="Arial"/>
            </a:endParaRPr>
          </a:p>
        </p:txBody>
      </p:sp>
      <p:sp>
        <p:nvSpPr>
          <p:cNvPr id="76" name="Google Shape;76;g5aca00eae1_0_38"/>
          <p:cNvSpPr/>
          <p:nvPr/>
        </p:nvSpPr>
        <p:spPr>
          <a:xfrm>
            <a:off x="3126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g5aca00eae1_0_38"/>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78" name="Google Shape;78;g5aca00eae1_0_38"/>
          <p:cNvSpPr txBox="1"/>
          <p:nvPr/>
        </p:nvSpPr>
        <p:spPr>
          <a:xfrm>
            <a:off x="598000" y="2303450"/>
            <a:ext cx="7596300" cy="43374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What is AR? </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How does Augmented Reality work?</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Types of Augmented Reality</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Augmented reality devices</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Augmented Reality Apps Examples</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Python(Jupyter Notebook) Example</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Result (Video) </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Summary</a:t>
            </a:r>
            <a:endParaRPr sz="1800">
              <a:solidFill>
                <a:schemeClr val="dk1"/>
              </a:solidFill>
            </a:endParaRPr>
          </a:p>
        </p:txBody>
      </p:sp>
      <p:pic>
        <p:nvPicPr>
          <p:cNvPr id="79" name="Google Shape;79;g5aca00eae1_0_38"/>
          <p:cNvPicPr preferRelativeResize="0"/>
          <p:nvPr/>
        </p:nvPicPr>
        <p:blipFill>
          <a:blip r:embed="rId3">
            <a:alphaModFix/>
          </a:blip>
          <a:stretch>
            <a:fillRect/>
          </a:stretch>
        </p:blipFill>
        <p:spPr>
          <a:xfrm>
            <a:off x="5238350" y="2408350"/>
            <a:ext cx="5224850" cy="29419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g5aca00eae1_1_39"/>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What is AR?</a:t>
            </a:r>
            <a:endParaRPr sz="2400">
              <a:solidFill>
                <a:schemeClr val="dk1"/>
              </a:solidFill>
              <a:latin typeface="Arial"/>
              <a:ea typeface="Arial"/>
              <a:cs typeface="Arial"/>
              <a:sym typeface="Arial"/>
            </a:endParaRPr>
          </a:p>
        </p:txBody>
      </p:sp>
      <p:sp>
        <p:nvSpPr>
          <p:cNvPr id="85" name="Google Shape;85;g5aca00eae1_1_39"/>
          <p:cNvSpPr/>
          <p:nvPr/>
        </p:nvSpPr>
        <p:spPr>
          <a:xfrm>
            <a:off x="22883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 name="Google Shape;86;g5aca00eae1_1_39"/>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87" name="Google Shape;87;g5aca00eae1_1_39"/>
          <p:cNvSpPr txBox="1"/>
          <p:nvPr/>
        </p:nvSpPr>
        <p:spPr>
          <a:xfrm>
            <a:off x="610250" y="2122625"/>
            <a:ext cx="4344900" cy="3663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US" sz="1800">
                <a:solidFill>
                  <a:schemeClr val="dk1"/>
                </a:solidFill>
              </a:rPr>
              <a:t>Augmented reality is the technology that expands our physical world, adding layers of digital information onto it. Unlike Virtual Reality (VR), AR does not create the whole artificial environments to replace real with a virtual one. AR appears in direct view of an existing environment and adds sounds, videos, graphics to it.</a:t>
            </a:r>
            <a:endParaRPr sz="1800">
              <a:solidFill>
                <a:schemeClr val="dk1"/>
              </a:solidFill>
            </a:endParaRPr>
          </a:p>
        </p:txBody>
      </p:sp>
      <p:pic>
        <p:nvPicPr>
          <p:cNvPr id="88" name="Google Shape;88;g5aca00eae1_1_39"/>
          <p:cNvPicPr preferRelativeResize="0"/>
          <p:nvPr/>
        </p:nvPicPr>
        <p:blipFill>
          <a:blip r:embed="rId3">
            <a:alphaModFix/>
          </a:blip>
          <a:stretch>
            <a:fillRect/>
          </a:stretch>
        </p:blipFill>
        <p:spPr>
          <a:xfrm>
            <a:off x="5260725" y="2408350"/>
            <a:ext cx="5224850" cy="290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g5aca00eae1_1_49"/>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How does Augmented Reality work?</a:t>
            </a:r>
            <a:endParaRPr sz="2400">
              <a:solidFill>
                <a:schemeClr val="dk1"/>
              </a:solidFill>
            </a:endParaRPr>
          </a:p>
        </p:txBody>
      </p:sp>
      <p:sp>
        <p:nvSpPr>
          <p:cNvPr id="94" name="Google Shape;94;g5aca00eae1_1_49"/>
          <p:cNvSpPr/>
          <p:nvPr/>
        </p:nvSpPr>
        <p:spPr>
          <a:xfrm>
            <a:off x="54125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5" name="Google Shape;95;g5aca00eae1_1_49"/>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96" name="Google Shape;96;g5aca00eae1_1_49"/>
          <p:cNvSpPr txBox="1"/>
          <p:nvPr/>
        </p:nvSpPr>
        <p:spPr>
          <a:xfrm>
            <a:off x="563450" y="2380475"/>
            <a:ext cx="4257300" cy="3402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US" sz="1800">
                <a:solidFill>
                  <a:schemeClr val="dk1"/>
                </a:solidFill>
              </a:rPr>
              <a:t>AR can be displayed on various devices: screens, glasses, handheld devices, mobile phones, head-mounted displays. It involves technologies like S.L.A.M. (simultaneous localization and mapping), depth tracking (briefly, a sensor data calculating the distance to the objects), and the following components:</a:t>
            </a:r>
            <a:endParaRPr sz="1800">
              <a:solidFill>
                <a:schemeClr val="dk1"/>
              </a:solidFill>
            </a:endParaRPr>
          </a:p>
          <a:p>
            <a:pPr indent="0" lvl="0" marL="0" marR="0" rtl="0" algn="just">
              <a:lnSpc>
                <a:spcPct val="150000"/>
              </a:lnSpc>
              <a:spcBef>
                <a:spcPts val="0"/>
              </a:spcBef>
              <a:spcAft>
                <a:spcPts val="0"/>
              </a:spcAft>
              <a:buNone/>
            </a:pPr>
            <a:r>
              <a:t/>
            </a:r>
            <a:endParaRPr sz="1800">
              <a:solidFill>
                <a:schemeClr val="dk1"/>
              </a:solidFill>
            </a:endParaRPr>
          </a:p>
        </p:txBody>
      </p:sp>
      <p:pic>
        <p:nvPicPr>
          <p:cNvPr id="97" name="Google Shape;97;g5aca00eae1_1_49"/>
          <p:cNvPicPr preferRelativeResize="0"/>
          <p:nvPr/>
        </p:nvPicPr>
        <p:blipFill>
          <a:blip r:embed="rId3">
            <a:alphaModFix/>
          </a:blip>
          <a:stretch>
            <a:fillRect/>
          </a:stretch>
        </p:blipFill>
        <p:spPr>
          <a:xfrm>
            <a:off x="5260725" y="2420475"/>
            <a:ext cx="5224850" cy="288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5aca00eae1_1_142"/>
          <p:cNvSpPr txBox="1"/>
          <p:nvPr/>
        </p:nvSpPr>
        <p:spPr>
          <a:xfrm>
            <a:off x="363517" y="706789"/>
            <a:ext cx="569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How does Augmented Reality work?</a:t>
            </a:r>
            <a:endParaRPr sz="2400">
              <a:solidFill>
                <a:schemeClr val="dk1"/>
              </a:solidFill>
            </a:endParaRPr>
          </a:p>
        </p:txBody>
      </p:sp>
      <p:sp>
        <p:nvSpPr>
          <p:cNvPr id="103" name="Google Shape;103;g5aca00eae1_1_142"/>
          <p:cNvSpPr/>
          <p:nvPr/>
        </p:nvSpPr>
        <p:spPr>
          <a:xfrm>
            <a:off x="5488710" y="646753"/>
            <a:ext cx="120000" cy="120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4" name="Google Shape;104;g5aca00eae1_1_142"/>
          <p:cNvCxnSpPr/>
          <p:nvPr/>
        </p:nvCxnSpPr>
        <p:spPr>
          <a:xfrm>
            <a:off x="463180" y="1145309"/>
            <a:ext cx="6454800" cy="0"/>
          </a:xfrm>
          <a:prstGeom prst="straightConnector1">
            <a:avLst/>
          </a:prstGeom>
          <a:noFill/>
          <a:ln cap="flat" cmpd="sng" w="9525">
            <a:solidFill>
              <a:schemeClr val="dk1"/>
            </a:solidFill>
            <a:prstDash val="solid"/>
            <a:miter lim="800000"/>
            <a:headEnd len="sm" w="sm" type="none"/>
            <a:tailEnd len="sm" w="sm" type="none"/>
          </a:ln>
        </p:spPr>
      </p:cxnSp>
      <p:sp>
        <p:nvSpPr>
          <p:cNvPr id="105" name="Google Shape;105;g5aca00eae1_1_142"/>
          <p:cNvSpPr txBox="1"/>
          <p:nvPr/>
        </p:nvSpPr>
        <p:spPr>
          <a:xfrm>
            <a:off x="813725" y="2183375"/>
            <a:ext cx="8702400" cy="4053900"/>
          </a:xfrm>
          <a:prstGeom prst="rect">
            <a:avLst/>
          </a:prstGeom>
          <a:noFill/>
          <a:ln>
            <a:noFill/>
          </a:ln>
        </p:spPr>
        <p:txBody>
          <a:bodyPr anchorCtr="0" anchor="t" bIns="91425" lIns="91425" spcFirstLastPara="1" rIns="91425" wrap="square" tIns="91425">
            <a:noAutofit/>
          </a:bodyPr>
          <a:lstStyle/>
          <a:p>
            <a:pPr indent="-228600" lvl="0" marL="0" rtl="0" algn="just">
              <a:lnSpc>
                <a:spcPct val="115000"/>
              </a:lnSpc>
              <a:spcBef>
                <a:spcPts val="0"/>
              </a:spcBef>
              <a:spcAft>
                <a:spcPts val="0"/>
              </a:spcAft>
              <a:buClr>
                <a:srgbClr val="212121"/>
              </a:buClr>
              <a:buSzPts val="1400"/>
              <a:buNone/>
            </a:pPr>
            <a:r>
              <a:rPr b="1" lang="en-US">
                <a:solidFill>
                  <a:srgbClr val="212121"/>
                </a:solidFill>
              </a:rPr>
              <a:t>Cameras and sensors.</a:t>
            </a:r>
            <a:r>
              <a:rPr lang="en-US">
                <a:solidFill>
                  <a:srgbClr val="212121"/>
                </a:solidFill>
              </a:rPr>
              <a:t> Collecting data about user’s interactions and sending it for processing. Cameras on devices are scanning the surroundings and with this info, a device locates physical objects and generates 3D models. It may be special duty cameras, like in Microsoft Hololens, or common smartphone cameras to take pictures/videos.</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Processing. </a:t>
            </a:r>
            <a:r>
              <a:rPr lang="en-US">
                <a:solidFill>
                  <a:srgbClr val="212121"/>
                </a:solidFill>
              </a:rPr>
              <a:t>AR devices eventually should act like little computers, something modern smartphones already do. In the same manner, they require a CPU, a GPU, flash memory, RAM, Bluetooth/WiFi, a GPS, etc. to be able to measure speed, angle, direction, orientation in space, and so on.</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Projection.</a:t>
            </a:r>
            <a:r>
              <a:rPr lang="en-US">
                <a:solidFill>
                  <a:srgbClr val="212121"/>
                </a:solidFill>
              </a:rPr>
              <a:t> This refers to a miniature projector on AR headsets, which takes data from sensors and projects digital content (result of processing) onto a surface to view. In fact, the use of projections in AR has not been fully invented yet to use it in commercial products or services.</a:t>
            </a:r>
            <a:endParaRPr>
              <a:solidFill>
                <a:srgbClr val="212121"/>
              </a:solidFill>
            </a:endParaRPr>
          </a:p>
          <a:p>
            <a:pPr indent="-228600" lvl="0" marL="0" rtl="0" algn="just">
              <a:lnSpc>
                <a:spcPct val="115000"/>
              </a:lnSpc>
              <a:spcBef>
                <a:spcPts val="1000"/>
              </a:spcBef>
              <a:spcAft>
                <a:spcPts val="0"/>
              </a:spcAft>
              <a:buClr>
                <a:srgbClr val="212121"/>
              </a:buClr>
              <a:buSzPts val="1400"/>
              <a:buNone/>
            </a:pPr>
            <a:r>
              <a:rPr b="1" lang="en-US">
                <a:solidFill>
                  <a:srgbClr val="212121"/>
                </a:solidFill>
              </a:rPr>
              <a:t>Reflection.</a:t>
            </a:r>
            <a:r>
              <a:rPr lang="en-US">
                <a:solidFill>
                  <a:srgbClr val="212121"/>
                </a:solidFill>
              </a:rPr>
              <a:t> Some AR devices have mirrors to assist human eyes to view virtual images. Some have an “array of small curved mirrors” and some have a double-sided mirror to reflect light to a camera and to a user’s eye. The goal of such reflection paths is to perform a proper image alignment.</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2017-08-29T05:03:54Z</dcterms:created>
  <dc:creator>bbtree</dc:creator>
</cp:coreProperties>
</file>